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9" r:id="rId4"/>
    <p:sldId id="260" r:id="rId5"/>
    <p:sldId id="272" r:id="rId6"/>
    <p:sldId id="263" r:id="rId7"/>
    <p:sldId id="266" r:id="rId8"/>
    <p:sldId id="267" r:id="rId9"/>
    <p:sldId id="268" r:id="rId10"/>
    <p:sldId id="269" r:id="rId11"/>
    <p:sldId id="264" r:id="rId12"/>
    <p:sldId id="261" r:id="rId13"/>
    <p:sldId id="262" r:id="rId14"/>
    <p:sldId id="258"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1"/>
    <p:restoredTop sz="88057"/>
  </p:normalViewPr>
  <p:slideViewPr>
    <p:cSldViewPr snapToGrid="0" snapToObjects="1">
      <p:cViewPr>
        <p:scale>
          <a:sx n="97" d="100"/>
          <a:sy n="97" d="100"/>
        </p:scale>
        <p:origin x="1296" y="13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Metagenomic DNA Sequencing Data Size in NCBI</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25400" cap="rnd">
                <a:solidFill>
                  <a:srgbClr val="FF0000"/>
                </a:solidFill>
                <a:prstDash val="sysDot"/>
              </a:ln>
              <a:effectLst/>
            </c:spPr>
            <c:trendlineType val="movingAvg"/>
            <c:period val="2"/>
            <c:dispRSqr val="0"/>
            <c:dispEq val="0"/>
          </c:trendline>
          <c:cat>
            <c:numRef>
              <c:f>Sheet1!$E$4:$E$13</c:f>
              <c:numCache>
                <c:formatCode>General</c:formatCode>
                <c:ptCount val="10"/>
                <c:pt idx="0">
                  <c:v>2008</c:v>
                </c:pt>
                <c:pt idx="1">
                  <c:v>2009</c:v>
                </c:pt>
                <c:pt idx="2">
                  <c:v>2011</c:v>
                </c:pt>
                <c:pt idx="3">
                  <c:v>2012</c:v>
                </c:pt>
                <c:pt idx="4">
                  <c:v>2013</c:v>
                </c:pt>
                <c:pt idx="5">
                  <c:v>2010</c:v>
                </c:pt>
                <c:pt idx="6">
                  <c:v>2014</c:v>
                </c:pt>
                <c:pt idx="7">
                  <c:v>2016</c:v>
                </c:pt>
                <c:pt idx="8">
                  <c:v>2017</c:v>
                </c:pt>
                <c:pt idx="9">
                  <c:v>2018</c:v>
                </c:pt>
              </c:numCache>
            </c:numRef>
          </c:cat>
          <c:val>
            <c:numRef>
              <c:f>Sheet1!$F$4:$F$13</c:f>
              <c:numCache>
                <c:formatCode>0</c:formatCode>
                <c:ptCount val="10"/>
                <c:pt idx="0">
                  <c:v>1.41015625</c:v>
                </c:pt>
                <c:pt idx="1">
                  <c:v>20.7255859375</c:v>
                </c:pt>
                <c:pt idx="2">
                  <c:v>916.8994140625</c:v>
                </c:pt>
                <c:pt idx="3">
                  <c:v>5325.2744140625</c:v>
                </c:pt>
                <c:pt idx="4">
                  <c:v>7264.4140625</c:v>
                </c:pt>
                <c:pt idx="5">
                  <c:v>9832.650390625</c:v>
                </c:pt>
                <c:pt idx="6">
                  <c:v>17187.869140625</c:v>
                </c:pt>
                <c:pt idx="7">
                  <c:v>44209.873046875</c:v>
                </c:pt>
                <c:pt idx="8">
                  <c:v>63718.041015625</c:v>
                </c:pt>
                <c:pt idx="9">
                  <c:v>71522.6875</c:v>
                </c:pt>
              </c:numCache>
            </c:numRef>
          </c:val>
          <c:extLst>
            <c:ext xmlns:c16="http://schemas.microsoft.com/office/drawing/2014/chart" uri="{C3380CC4-5D6E-409C-BE32-E72D297353CC}">
              <c16:uniqueId val="{00000001-6B00-7441-A5C0-B1B6EE222D04}"/>
            </c:ext>
          </c:extLst>
        </c:ser>
        <c:dLbls>
          <c:showLegendKey val="0"/>
          <c:showVal val="0"/>
          <c:showCatName val="0"/>
          <c:showSerName val="0"/>
          <c:showPercent val="0"/>
          <c:showBubbleSize val="0"/>
        </c:dLbls>
        <c:gapWidth val="219"/>
        <c:overlap val="-27"/>
        <c:axId val="760045456"/>
        <c:axId val="756296480"/>
      </c:barChart>
      <c:catAx>
        <c:axId val="760045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6296480"/>
        <c:crosses val="autoZero"/>
        <c:auto val="1"/>
        <c:lblAlgn val="ctr"/>
        <c:lblOffset val="100"/>
        <c:noMultiLvlLbl val="0"/>
      </c:catAx>
      <c:valAx>
        <c:axId val="756296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Data</a:t>
                </a:r>
                <a:r>
                  <a:rPr lang="en-US" baseline="0" dirty="0"/>
                  <a:t> Size (GB)</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045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D0469-5F4A-9B43-A2C0-A33A943908E3}" type="datetimeFigureOut">
              <a:rPr lang="en-US" smtClean="0"/>
              <a:t>12/5/18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79F23-D9B3-D345-B713-BD72ED6FB2AC}" type="slidenum">
              <a:rPr lang="en-US" smtClean="0"/>
              <a:t>‹#›</a:t>
            </a:fld>
            <a:endParaRPr lang="en-US"/>
          </a:p>
        </p:txBody>
      </p:sp>
    </p:spTree>
    <p:extLst>
      <p:ext uri="{BB962C8B-B14F-4D97-AF65-F5344CB8AC3E}">
        <p14:creationId xmlns:p14="http://schemas.microsoft.com/office/powerpoint/2010/main" val="238731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Natural_environmen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today I am </a:t>
            </a:r>
            <a:r>
              <a:rPr lang="en-US" dirty="0" err="1"/>
              <a:t>gonna</a:t>
            </a:r>
            <a:r>
              <a:rPr lang="en-US" dirty="0"/>
              <a:t> present a metagenomic tool I developed, </a:t>
            </a:r>
            <a:r>
              <a:rPr lang="en-US" dirty="0" err="1"/>
              <a:t>deSPI</a:t>
            </a:r>
            <a:r>
              <a:rPr lang="en-US" dirty="0"/>
              <a:t>, it is based on de </a:t>
            </a:r>
            <a:r>
              <a:rPr lang="en-US" dirty="0" err="1"/>
              <a:t>Bruijin</a:t>
            </a:r>
            <a:r>
              <a:rPr lang="en-US" dirty="0"/>
              <a:t> graph and FM-index index, It can label short metagenomics reads in a </a:t>
            </a:r>
            <a:r>
              <a:rPr lang="en-US" dirty="0" err="1"/>
              <a:t>realitively</a:t>
            </a:r>
            <a:r>
              <a:rPr lang="en-US" dirty="0"/>
              <a:t> fast speed with an </a:t>
            </a:r>
            <a:r>
              <a:rPr lang="en-US" dirty="0" err="1"/>
              <a:t>afforable</a:t>
            </a:r>
            <a:r>
              <a:rPr lang="en-US" dirty="0"/>
              <a:t> memory consumption on laptops or workstations  . while it can maintain a comparable or </a:t>
            </a:r>
            <a:r>
              <a:rPr lang="en-US" dirty="0" err="1"/>
              <a:t>usally</a:t>
            </a:r>
            <a:r>
              <a:rPr lang="en-US" dirty="0"/>
              <a:t> better classification accuracy.  </a:t>
            </a:r>
          </a:p>
        </p:txBody>
      </p:sp>
      <p:sp>
        <p:nvSpPr>
          <p:cNvPr id="4" name="Slide Number Placeholder 3"/>
          <p:cNvSpPr>
            <a:spLocks noGrp="1"/>
          </p:cNvSpPr>
          <p:nvPr>
            <p:ph type="sldNum" sz="quarter" idx="5"/>
          </p:nvPr>
        </p:nvSpPr>
        <p:spPr/>
        <p:txBody>
          <a:bodyPr/>
          <a:lstStyle/>
          <a:p>
            <a:fld id="{82479F23-D9B3-D345-B713-BD72ED6FB2AC}" type="slidenum">
              <a:rPr lang="en-US" smtClean="0"/>
              <a:t>1</a:t>
            </a:fld>
            <a:endParaRPr lang="en-US"/>
          </a:p>
        </p:txBody>
      </p:sp>
    </p:spTree>
    <p:extLst>
      <p:ext uri="{BB962C8B-B14F-4D97-AF65-F5344CB8AC3E}">
        <p14:creationId xmlns:p14="http://schemas.microsoft.com/office/powerpoint/2010/main" val="1897858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r>
              <a:rPr lang="en-US" dirty="0" err="1"/>
              <a:t>avaliablity</a:t>
            </a:r>
            <a:r>
              <a:rPr lang="en-US" dirty="0"/>
              <a:t>: slide </a:t>
            </a:r>
            <a:r>
              <a:rPr lang="en-US" dirty="0" err="1"/>
              <a:t>github</a:t>
            </a:r>
            <a:endParaRPr lang="en-US" dirty="0"/>
          </a:p>
        </p:txBody>
      </p:sp>
      <p:sp>
        <p:nvSpPr>
          <p:cNvPr id="4" name="Slide Number Placeholder 3"/>
          <p:cNvSpPr>
            <a:spLocks noGrp="1"/>
          </p:cNvSpPr>
          <p:nvPr>
            <p:ph type="sldNum" sz="quarter" idx="5"/>
          </p:nvPr>
        </p:nvSpPr>
        <p:spPr/>
        <p:txBody>
          <a:bodyPr/>
          <a:lstStyle/>
          <a:p>
            <a:fld id="{82479F23-D9B3-D345-B713-BD72ED6FB2AC}" type="slidenum">
              <a:rPr lang="en-US" smtClean="0"/>
              <a:t>10</a:t>
            </a:fld>
            <a:endParaRPr lang="en-US"/>
          </a:p>
        </p:txBody>
      </p:sp>
    </p:spTree>
    <p:extLst>
      <p:ext uri="{BB962C8B-B14F-4D97-AF65-F5344CB8AC3E}">
        <p14:creationId xmlns:p14="http://schemas.microsoft.com/office/powerpoint/2010/main" val="410474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79F23-D9B3-D345-B713-BD72ED6FB2AC}" type="slidenum">
              <a:rPr lang="en-US" smtClean="0"/>
              <a:t>11</a:t>
            </a:fld>
            <a:endParaRPr lang="en-US"/>
          </a:p>
        </p:txBody>
      </p:sp>
    </p:spTree>
    <p:extLst>
      <p:ext uri="{BB962C8B-B14F-4D97-AF65-F5344CB8AC3E}">
        <p14:creationId xmlns:p14="http://schemas.microsoft.com/office/powerpoint/2010/main" val="428209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deSPI</a:t>
            </a:r>
            <a:r>
              <a:rPr lang="zh-CN" altLang="en-US" dirty="0"/>
              <a:t> </a:t>
            </a:r>
            <a:r>
              <a:rPr lang="en-GB" altLang="zh-CN" dirty="0"/>
              <a:t>workflow</a:t>
            </a:r>
            <a:r>
              <a:rPr lang="en-US" dirty="0"/>
              <a:t> contains two steps . step 1. indexing, step 2. classification.  in the indexing phase, it construct an FM-index of </a:t>
            </a:r>
            <a:r>
              <a:rPr lang="en-US" dirty="0" err="1"/>
              <a:t>unitigs</a:t>
            </a:r>
            <a:r>
              <a:rPr lang="en-US" dirty="0"/>
              <a:t> of references </a:t>
            </a:r>
            <a:r>
              <a:rPr lang="en-US" dirty="0" err="1"/>
              <a:t>debruijin</a:t>
            </a:r>
            <a:r>
              <a:rPr lang="en-US" dirty="0"/>
              <a:t> graph. Let’s take a look at it. give a reference set, </a:t>
            </a:r>
            <a:r>
              <a:rPr lang="en-US" dirty="0" err="1"/>
              <a:t>deSPI</a:t>
            </a:r>
            <a:r>
              <a:rPr lang="en-US" dirty="0"/>
              <a:t> construct each </a:t>
            </a:r>
            <a:r>
              <a:rPr lang="en-US" dirty="0" err="1"/>
              <a:t>unitig</a:t>
            </a:r>
            <a:r>
              <a:rPr lang="en-US" dirty="0"/>
              <a:t> is labeled by a taxon of the lowest common ancestor of the species </a:t>
            </a:r>
            <a:r>
              <a:rPr lang="en-US" dirty="0" err="1"/>
              <a:t>contiaing</a:t>
            </a:r>
            <a:r>
              <a:rPr lang="en-US" dirty="0"/>
              <a:t> that </a:t>
            </a:r>
            <a:r>
              <a:rPr lang="en-US" dirty="0" err="1"/>
              <a:t>unitig</a:t>
            </a:r>
            <a:r>
              <a:rPr lang="en-US" dirty="0"/>
              <a:t>. </a:t>
            </a:r>
          </a:p>
        </p:txBody>
      </p:sp>
      <p:sp>
        <p:nvSpPr>
          <p:cNvPr id="4" name="Slide Number Placeholder 3"/>
          <p:cNvSpPr>
            <a:spLocks noGrp="1"/>
          </p:cNvSpPr>
          <p:nvPr>
            <p:ph type="sldNum" sz="quarter" idx="5"/>
          </p:nvPr>
        </p:nvSpPr>
        <p:spPr/>
        <p:txBody>
          <a:bodyPr/>
          <a:lstStyle/>
          <a:p>
            <a:fld id="{82479F23-D9B3-D345-B713-BD72ED6FB2AC}" type="slidenum">
              <a:rPr lang="en-US" smtClean="0"/>
              <a:t>12</a:t>
            </a:fld>
            <a:endParaRPr lang="en-US"/>
          </a:p>
        </p:txBody>
      </p:sp>
    </p:spTree>
    <p:extLst>
      <p:ext uri="{BB962C8B-B14F-4D97-AF65-F5344CB8AC3E}">
        <p14:creationId xmlns:p14="http://schemas.microsoft.com/office/powerpoint/2010/main" val="148843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given a read and a minimum seed length, we perform largest exact match search backwardly over the FM-index. here in this example, the minimum exact match length is 25,  after we </a:t>
            </a:r>
            <a:r>
              <a:rPr lang="en-US" dirty="0" err="1"/>
              <a:t>peform</a:t>
            </a:r>
            <a:r>
              <a:rPr lang="en-US" dirty="0"/>
              <a:t> the </a:t>
            </a:r>
            <a:r>
              <a:rPr lang="en-US" dirty="0" err="1"/>
              <a:t>serach</a:t>
            </a:r>
            <a:r>
              <a:rPr lang="en-US" dirty="0"/>
              <a:t>, we can find 4 largest exact matches. one of 25bp is remove because it is not larger than the minimum exact match length. each match will correspond to a taxon, each taxon is a node in the evolutionary tree, and each node is weighted by the the exact match length </a:t>
            </a:r>
            <a:r>
              <a:rPr lang="en-US" dirty="0" err="1"/>
              <a:t>minius</a:t>
            </a:r>
            <a:r>
              <a:rPr lang="en-US" dirty="0"/>
              <a:t> minimum exact match length. after we get all nodes with hits and their weights. we can define a pruned subtree from </a:t>
            </a:r>
            <a:r>
              <a:rPr lang="en-US" dirty="0" err="1"/>
              <a:t>phylogetic</a:t>
            </a:r>
            <a:r>
              <a:rPr lang="en-US" dirty="0"/>
              <a:t> tree, which includes … then we </a:t>
            </a:r>
            <a:r>
              <a:rPr lang="en-US" dirty="0" err="1"/>
              <a:t>calcuate</a:t>
            </a:r>
            <a:r>
              <a:rPr lang="en-US" dirty="0"/>
              <a:t> accumulated weights from each root to leaf path as score, the path with maximum score is the classification path and its leaf node is the </a:t>
            </a:r>
            <a:r>
              <a:rPr lang="en-US" dirty="0" err="1"/>
              <a:t>lable</a:t>
            </a:r>
            <a:r>
              <a:rPr lang="en-US" dirty="0"/>
              <a:t> of the given read. </a:t>
            </a:r>
          </a:p>
        </p:txBody>
      </p:sp>
      <p:sp>
        <p:nvSpPr>
          <p:cNvPr id="4" name="Slide Number Placeholder 3"/>
          <p:cNvSpPr>
            <a:spLocks noGrp="1"/>
          </p:cNvSpPr>
          <p:nvPr>
            <p:ph type="sldNum" sz="quarter" idx="5"/>
          </p:nvPr>
        </p:nvSpPr>
        <p:spPr/>
        <p:txBody>
          <a:bodyPr/>
          <a:lstStyle/>
          <a:p>
            <a:fld id="{82479F23-D9B3-D345-B713-BD72ED6FB2AC}" type="slidenum">
              <a:rPr lang="en-US" smtClean="0"/>
              <a:t>13</a:t>
            </a:fld>
            <a:endParaRPr lang="en-US"/>
          </a:p>
        </p:txBody>
      </p:sp>
    </p:spTree>
    <p:extLst>
      <p:ext uri="{BB962C8B-B14F-4D97-AF65-F5344CB8AC3E}">
        <p14:creationId xmlns:p14="http://schemas.microsoft.com/office/powerpoint/2010/main" val="2220606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answer is this work is still a burden. with </a:t>
            </a:r>
          </a:p>
          <a:p>
            <a:pPr marL="0" indent="0">
              <a:buFont typeface="Arial" panose="020B0604020202020204" pitchFamily="34" charset="0"/>
              <a:buNone/>
            </a:pPr>
            <a:r>
              <a:rPr lang="en-US" dirty="0"/>
              <a:t>Before 2008, there are almost no metagenomics sequencing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From 2014, metagenomics sequencing data size grows faster, in a 6 years period, the data size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2014 British Gut Project: aim to </a:t>
            </a:r>
            <a:r>
              <a:rPr lang="en-GB" dirty="0"/>
              <a:t>explain the importance of microbes for our overall well being</a:t>
            </a:r>
            <a:endParaRPr lang="en-US" dirty="0"/>
          </a:p>
          <a:p>
            <a:pPr marL="0" indent="0">
              <a:buFont typeface="Arial" panose="020B0604020202020204" pitchFamily="34" charset="0"/>
              <a:buNone/>
            </a:pPr>
            <a:r>
              <a:rPr lang="en-US" dirty="0"/>
              <a:t>2010 </a:t>
            </a:r>
            <a:r>
              <a:rPr lang="en-GB" sz="1200" b="0" i="0" kern="1200" dirty="0">
                <a:solidFill>
                  <a:schemeClr val="tx1"/>
                </a:solidFill>
                <a:effectLst/>
                <a:latin typeface="+mn-lt"/>
                <a:ea typeface="+mn-ea"/>
                <a:cs typeface="+mn-cs"/>
              </a:rPr>
              <a:t>The primary goal of the Earth Microbiome Project (EMP) has been</a:t>
            </a:r>
            <a:r>
              <a:rPr lang="en-GB" sz="1200" b="0" i="0" kern="1200" baseline="300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to survey microbial composition in many environments across the planet, across time as well as space, using a standard set of protocols</a:t>
            </a:r>
            <a:endParaRPr lang="en-US" dirty="0"/>
          </a:p>
          <a:p>
            <a:endParaRPr lang="en-US" dirty="0"/>
          </a:p>
        </p:txBody>
      </p:sp>
      <p:sp>
        <p:nvSpPr>
          <p:cNvPr id="4" name="Slide Number Placeholder 3"/>
          <p:cNvSpPr>
            <a:spLocks noGrp="1"/>
          </p:cNvSpPr>
          <p:nvPr>
            <p:ph type="sldNum" sz="quarter" idx="5"/>
          </p:nvPr>
        </p:nvSpPr>
        <p:spPr/>
        <p:txBody>
          <a:bodyPr/>
          <a:lstStyle/>
          <a:p>
            <a:fld id="{82479F23-D9B3-D345-B713-BD72ED6FB2AC}" type="slidenum">
              <a:rPr lang="en-US" smtClean="0"/>
              <a:t>14</a:t>
            </a:fld>
            <a:endParaRPr lang="en-US"/>
          </a:p>
        </p:txBody>
      </p:sp>
    </p:spTree>
    <p:extLst>
      <p:ext uri="{BB962C8B-B14F-4D97-AF65-F5344CB8AC3E}">
        <p14:creationId xmlns:p14="http://schemas.microsoft.com/office/powerpoint/2010/main" val="1902615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these tools have advantages and disadvantages. For </a:t>
            </a:r>
            <a:r>
              <a:rPr lang="en-US" dirty="0" err="1"/>
              <a:t>kmer</a:t>
            </a:r>
            <a:r>
              <a:rPr lang="en-US" dirty="0"/>
              <a:t> based index methods </a:t>
            </a:r>
            <a:r>
              <a:rPr lang="en-US" dirty="0" err="1"/>
              <a:t>clark</a:t>
            </a:r>
            <a:r>
              <a:rPr lang="en-US" dirty="0"/>
              <a:t> and kraken they </a:t>
            </a:r>
            <a:r>
              <a:rPr lang="en-US" dirty="0" err="1"/>
              <a:t>usally</a:t>
            </a:r>
            <a:r>
              <a:rPr lang="en-US" dirty="0"/>
              <a:t> take a large memory to run that’s maybe not good, however their classification speed is high. while </a:t>
            </a:r>
            <a:r>
              <a:rPr lang="en-US" dirty="0" err="1"/>
              <a:t>centiruge</a:t>
            </a:r>
            <a:r>
              <a:rPr lang="en-US" dirty="0"/>
              <a:t> use much less memory however their classification speed is also lower. we are aiming to develop an tool that can use much less memory usage than </a:t>
            </a:r>
            <a:r>
              <a:rPr lang="en-US" dirty="0" err="1"/>
              <a:t>clark</a:t>
            </a:r>
            <a:r>
              <a:rPr lang="en-US" dirty="0"/>
              <a:t> and kraken while </a:t>
            </a:r>
            <a:r>
              <a:rPr lang="en-US" dirty="0" err="1"/>
              <a:t>mainting</a:t>
            </a:r>
            <a:r>
              <a:rPr lang="en-US" dirty="0"/>
              <a:t> a high classification speed. here comes </a:t>
            </a:r>
            <a:r>
              <a:rPr lang="en-US" dirty="0" err="1"/>
              <a:t>deSPI</a:t>
            </a:r>
            <a:r>
              <a:rPr lang="en-US" dirty="0"/>
              <a:t>. It indexes the </a:t>
            </a:r>
          </a:p>
        </p:txBody>
      </p:sp>
      <p:sp>
        <p:nvSpPr>
          <p:cNvPr id="4" name="Slide Number Placeholder 3"/>
          <p:cNvSpPr>
            <a:spLocks noGrp="1"/>
          </p:cNvSpPr>
          <p:nvPr>
            <p:ph type="sldNum" sz="quarter" idx="5"/>
          </p:nvPr>
        </p:nvSpPr>
        <p:spPr/>
        <p:txBody>
          <a:bodyPr/>
          <a:lstStyle/>
          <a:p>
            <a:fld id="{82479F23-D9B3-D345-B713-BD72ED6FB2AC}" type="slidenum">
              <a:rPr lang="en-US" smtClean="0"/>
              <a:t>15</a:t>
            </a:fld>
            <a:endParaRPr lang="en-US"/>
          </a:p>
        </p:txBody>
      </p:sp>
    </p:spTree>
    <p:extLst>
      <p:ext uri="{BB962C8B-B14F-4D97-AF65-F5344CB8AC3E}">
        <p14:creationId xmlns:p14="http://schemas.microsoft.com/office/powerpoint/2010/main" val="181063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first, let’s see what metagenomics is, </a:t>
            </a:r>
            <a:r>
              <a:rPr lang="en-GB" sz="1200" b="1" i="0" kern="1200" dirty="0">
                <a:solidFill>
                  <a:schemeClr val="tx1"/>
                </a:solidFill>
                <a:effectLst/>
                <a:latin typeface="+mn-lt"/>
                <a:ea typeface="+mn-ea"/>
                <a:cs typeface="+mn-cs"/>
              </a:rPr>
              <a:t>metagenomics</a:t>
            </a:r>
            <a:r>
              <a:rPr lang="en-GB" sz="1200" b="0" i="0" kern="1200" dirty="0">
                <a:solidFill>
                  <a:schemeClr val="tx1"/>
                </a:solidFill>
                <a:effectLst/>
                <a:latin typeface="+mn-lt"/>
                <a:ea typeface="+mn-ea"/>
                <a:cs typeface="+mn-cs"/>
              </a:rPr>
              <a:t> is the study of </a:t>
            </a:r>
            <a:r>
              <a:rPr lang="en-GB" sz="1200" b="0" i="0" u="none" strike="noStrike" kern="1200" dirty="0">
                <a:solidFill>
                  <a:schemeClr val="tx1"/>
                </a:solidFill>
                <a:effectLst/>
                <a:latin typeface="+mn-lt"/>
                <a:ea typeface="+mn-ea"/>
                <a:cs typeface="+mn-cs"/>
                <a:hlinkClick r:id="rId3" tooltip="Genetics"/>
              </a:rPr>
              <a:t>genactietic</a:t>
            </a:r>
            <a:r>
              <a:rPr lang="en-GB" sz="1200" b="0" i="0" kern="1200" dirty="0">
                <a:solidFill>
                  <a:schemeClr val="tx1"/>
                </a:solidFill>
                <a:effectLst/>
                <a:latin typeface="+mn-lt"/>
                <a:ea typeface="+mn-ea"/>
                <a:cs typeface="+mn-cs"/>
              </a:rPr>
              <a:t> material recovered directly from </a:t>
            </a:r>
            <a:r>
              <a:rPr lang="en-GB" sz="1200" b="0" i="0" u="none" strike="noStrike" kern="1200" dirty="0">
                <a:solidFill>
                  <a:schemeClr val="tx1"/>
                </a:solidFill>
                <a:effectLst/>
                <a:latin typeface="+mn-lt"/>
                <a:ea typeface="+mn-ea"/>
                <a:cs typeface="+mn-cs"/>
                <a:hlinkClick r:id="rId4" tooltip="Natural environment"/>
              </a:rPr>
              <a:t>environmental</a:t>
            </a:r>
            <a:r>
              <a:rPr lang="en-GB" sz="1200" b="0" i="0" kern="1200" dirty="0">
                <a:solidFill>
                  <a:schemeClr val="tx1"/>
                </a:solidFill>
                <a:effectLst/>
                <a:latin typeface="+mn-lt"/>
                <a:ea typeface="+mn-ea"/>
                <a:cs typeface="+mn-cs"/>
              </a:rPr>
              <a:t> samples. </a:t>
            </a:r>
          </a:p>
          <a:p>
            <a:r>
              <a:rPr lang="en-GB" sz="1200" b="0" i="0" kern="1200" dirty="0">
                <a:solidFill>
                  <a:schemeClr val="tx1"/>
                </a:solidFill>
                <a:effectLst/>
                <a:latin typeface="+mn-lt"/>
                <a:ea typeface="+mn-ea"/>
                <a:cs typeface="+mn-cs"/>
              </a:rPr>
              <a:t>we collect samples from river, human body, forests. The samples contain millions of </a:t>
            </a:r>
            <a:r>
              <a:rPr lang="en-GB" sz="1200" b="0" i="0" kern="1200" dirty="0" err="1">
                <a:solidFill>
                  <a:schemeClr val="tx1"/>
                </a:solidFill>
                <a:effectLst/>
                <a:latin typeface="+mn-lt"/>
                <a:ea typeface="+mn-ea"/>
                <a:cs typeface="+mn-cs"/>
              </a:rPr>
              <a:t>micriobal</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orgnisms</a:t>
            </a:r>
            <a:r>
              <a:rPr lang="en-GB" sz="1200" b="0" i="0" kern="1200" dirty="0">
                <a:solidFill>
                  <a:schemeClr val="tx1"/>
                </a:solidFill>
                <a:effectLst/>
                <a:latin typeface="+mn-lt"/>
                <a:ea typeface="+mn-ea"/>
                <a:cs typeface="+mn-cs"/>
              </a:rPr>
              <a:t>. then we sequence the samples with </a:t>
            </a:r>
            <a:r>
              <a:rPr lang="en-GB" sz="1200" b="0" i="0" kern="1200" dirty="0" err="1">
                <a:solidFill>
                  <a:schemeClr val="tx1"/>
                </a:solidFill>
                <a:effectLst/>
                <a:latin typeface="+mn-lt"/>
                <a:ea typeface="+mn-ea"/>
                <a:cs typeface="+mn-cs"/>
              </a:rPr>
              <a:t>mordern</a:t>
            </a:r>
            <a:r>
              <a:rPr lang="en-GB" sz="1200" b="0" i="0" kern="1200" dirty="0">
                <a:solidFill>
                  <a:schemeClr val="tx1"/>
                </a:solidFill>
                <a:effectLst/>
                <a:latin typeface="+mn-lt"/>
                <a:ea typeface="+mn-ea"/>
                <a:cs typeface="+mn-cs"/>
              </a:rPr>
              <a:t> sequencing </a:t>
            </a:r>
            <a:r>
              <a:rPr lang="en-GB" sz="1200" b="0" i="0" kern="1200" dirty="0" err="1">
                <a:solidFill>
                  <a:schemeClr val="tx1"/>
                </a:solidFill>
                <a:effectLst/>
                <a:latin typeface="+mn-lt"/>
                <a:ea typeface="+mn-ea"/>
                <a:cs typeface="+mn-cs"/>
              </a:rPr>
              <a:t>technlogy</a:t>
            </a:r>
            <a:r>
              <a:rPr lang="en-GB" sz="1200" b="0" i="0" kern="1200" dirty="0">
                <a:solidFill>
                  <a:schemeClr val="tx1"/>
                </a:solidFill>
                <a:effectLst/>
                <a:latin typeface="+mn-lt"/>
                <a:ea typeface="+mn-ea"/>
                <a:cs typeface="+mn-cs"/>
              </a:rPr>
              <a:t>. we can get millions of reads which are from different organisms. we can classify these reads to </a:t>
            </a:r>
            <a:r>
              <a:rPr lang="en-GB" sz="1200" b="0" i="0" kern="1200" dirty="0" err="1">
                <a:solidFill>
                  <a:schemeClr val="tx1"/>
                </a:solidFill>
                <a:effectLst/>
                <a:latin typeface="+mn-lt"/>
                <a:ea typeface="+mn-ea"/>
                <a:cs typeface="+mn-cs"/>
              </a:rPr>
              <a:t>analyze</a:t>
            </a:r>
            <a:r>
              <a:rPr lang="en-GB" sz="1200" b="0" i="0" kern="1200" dirty="0">
                <a:solidFill>
                  <a:schemeClr val="tx1"/>
                </a:solidFill>
                <a:effectLst/>
                <a:latin typeface="+mn-lt"/>
                <a:ea typeface="+mn-ea"/>
                <a:cs typeface="+mn-cs"/>
              </a:rPr>
              <a:t> the </a:t>
            </a:r>
            <a:r>
              <a:rPr lang="en-GB" sz="1200" b="0" i="0" kern="1200" dirty="0" err="1">
                <a:solidFill>
                  <a:schemeClr val="tx1"/>
                </a:solidFill>
                <a:effectLst/>
                <a:latin typeface="+mn-lt"/>
                <a:ea typeface="+mn-ea"/>
                <a:cs typeface="+mn-cs"/>
              </a:rPr>
              <a:t>compositon</a:t>
            </a:r>
            <a:r>
              <a:rPr lang="en-GB" sz="1200" b="0" i="0" kern="1200" dirty="0">
                <a:solidFill>
                  <a:schemeClr val="tx1"/>
                </a:solidFill>
                <a:effectLst/>
                <a:latin typeface="+mn-lt"/>
                <a:ea typeface="+mn-ea"/>
                <a:cs typeface="+mn-cs"/>
              </a:rPr>
              <a:t> of environmental community, do abundance estimation, do GWAS. we can also assemble the reads to discover new species there.  there are also many other applications I won’t mention here. my work is designing an efficient tool to classify metagenomics reads. many of you may ask why.</a:t>
            </a:r>
            <a:endParaRPr lang="en-US" dirty="0"/>
          </a:p>
        </p:txBody>
      </p:sp>
      <p:sp>
        <p:nvSpPr>
          <p:cNvPr id="4" name="Slide Number Placeholder 3"/>
          <p:cNvSpPr>
            <a:spLocks noGrp="1"/>
          </p:cNvSpPr>
          <p:nvPr>
            <p:ph type="sldNum" sz="quarter" idx="5"/>
          </p:nvPr>
        </p:nvSpPr>
        <p:spPr/>
        <p:txBody>
          <a:bodyPr/>
          <a:lstStyle/>
          <a:p>
            <a:fld id="{82479F23-D9B3-D345-B713-BD72ED6FB2AC}" type="slidenum">
              <a:rPr lang="en-US" smtClean="0"/>
              <a:t>2</a:t>
            </a:fld>
            <a:endParaRPr lang="en-US"/>
          </a:p>
        </p:txBody>
      </p:sp>
    </p:spTree>
    <p:extLst>
      <p:ext uri="{BB962C8B-B14F-4D97-AF65-F5344CB8AC3E}">
        <p14:creationId xmlns:p14="http://schemas.microsoft.com/office/powerpoint/2010/main" val="102032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recent years, many supervised metagenomics </a:t>
            </a:r>
            <a:r>
              <a:rPr lang="en-US" dirty="0" err="1"/>
              <a:t>classifiication</a:t>
            </a:r>
            <a:r>
              <a:rPr lang="en-US" dirty="0"/>
              <a:t> tool have come out, here I list the 4 most widely used ones I think. they are are kraken, kaiju, </a:t>
            </a:r>
            <a:r>
              <a:rPr lang="en-US" dirty="0" err="1"/>
              <a:t>clark</a:t>
            </a:r>
            <a:r>
              <a:rPr lang="en-US" dirty="0"/>
              <a:t> and centrifuge.  kraken and </a:t>
            </a:r>
            <a:r>
              <a:rPr lang="en-US" dirty="0" err="1"/>
              <a:t>clark</a:t>
            </a:r>
            <a:r>
              <a:rPr lang="en-US" dirty="0"/>
              <a:t> are </a:t>
            </a:r>
            <a:r>
              <a:rPr lang="en-US" dirty="0" err="1"/>
              <a:t>kmer</a:t>
            </a:r>
            <a:r>
              <a:rPr lang="en-US" dirty="0"/>
              <a:t> index based methods, while kaiju and centrifuge are </a:t>
            </a:r>
            <a:r>
              <a:rPr lang="en-US" dirty="0" err="1"/>
              <a:t>fm</a:t>
            </a:r>
            <a:r>
              <a:rPr lang="en-US" dirty="0"/>
              <a:t>-index based methods.</a:t>
            </a:r>
          </a:p>
        </p:txBody>
      </p:sp>
      <p:sp>
        <p:nvSpPr>
          <p:cNvPr id="4" name="Slide Number Placeholder 3"/>
          <p:cNvSpPr>
            <a:spLocks noGrp="1"/>
          </p:cNvSpPr>
          <p:nvPr>
            <p:ph type="sldNum" sz="quarter" idx="5"/>
          </p:nvPr>
        </p:nvSpPr>
        <p:spPr/>
        <p:txBody>
          <a:bodyPr/>
          <a:lstStyle/>
          <a:p>
            <a:fld id="{82479F23-D9B3-D345-B713-BD72ED6FB2AC}" type="slidenum">
              <a:rPr lang="en-US" smtClean="0"/>
              <a:t>3</a:t>
            </a:fld>
            <a:endParaRPr lang="en-US"/>
          </a:p>
        </p:txBody>
      </p:sp>
    </p:spTree>
    <p:extLst>
      <p:ext uri="{BB962C8B-B14F-4D97-AF65-F5344CB8AC3E}">
        <p14:creationId xmlns:p14="http://schemas.microsoft.com/office/powerpoint/2010/main" val="280980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these tools have advantages and disadvantages. For </a:t>
            </a:r>
            <a:r>
              <a:rPr lang="en-US" dirty="0" err="1"/>
              <a:t>kmer</a:t>
            </a:r>
            <a:r>
              <a:rPr lang="en-US" dirty="0"/>
              <a:t> based index methods </a:t>
            </a:r>
            <a:r>
              <a:rPr lang="en-US" dirty="0" err="1"/>
              <a:t>clark</a:t>
            </a:r>
            <a:r>
              <a:rPr lang="en-US" dirty="0"/>
              <a:t> and kraken they </a:t>
            </a:r>
            <a:r>
              <a:rPr lang="en-US" dirty="0" err="1"/>
              <a:t>usally</a:t>
            </a:r>
            <a:r>
              <a:rPr lang="en-US" dirty="0"/>
              <a:t> take a large memory to run that’s maybe not good, however their classification speed is high. while </a:t>
            </a:r>
            <a:r>
              <a:rPr lang="en-US" dirty="0" err="1"/>
              <a:t>centiruge</a:t>
            </a:r>
            <a:r>
              <a:rPr lang="en-US" dirty="0"/>
              <a:t> use much less memory however their classification speed is also lower. we are aiming to develop an tool that can use much less memory usage than </a:t>
            </a:r>
            <a:r>
              <a:rPr lang="en-US" dirty="0" err="1"/>
              <a:t>clark</a:t>
            </a:r>
            <a:r>
              <a:rPr lang="en-US" dirty="0"/>
              <a:t> and kraken while </a:t>
            </a:r>
            <a:r>
              <a:rPr lang="en-US" dirty="0" err="1"/>
              <a:t>mainting</a:t>
            </a:r>
            <a:r>
              <a:rPr lang="en-US" dirty="0"/>
              <a:t> a high classification speed. here comes </a:t>
            </a:r>
            <a:r>
              <a:rPr lang="en-US" dirty="0" err="1"/>
              <a:t>deSPI</a:t>
            </a:r>
            <a:r>
              <a:rPr lang="en-US" dirty="0"/>
              <a:t>. </a:t>
            </a:r>
          </a:p>
        </p:txBody>
      </p:sp>
      <p:sp>
        <p:nvSpPr>
          <p:cNvPr id="4" name="Slide Number Placeholder 3"/>
          <p:cNvSpPr>
            <a:spLocks noGrp="1"/>
          </p:cNvSpPr>
          <p:nvPr>
            <p:ph type="sldNum" sz="quarter" idx="5"/>
          </p:nvPr>
        </p:nvSpPr>
        <p:spPr/>
        <p:txBody>
          <a:bodyPr/>
          <a:lstStyle/>
          <a:p>
            <a:fld id="{82479F23-D9B3-D345-B713-BD72ED6FB2AC}" type="slidenum">
              <a:rPr lang="en-US" smtClean="0"/>
              <a:t>4</a:t>
            </a:fld>
            <a:endParaRPr lang="en-US"/>
          </a:p>
        </p:txBody>
      </p:sp>
    </p:spTree>
    <p:extLst>
      <p:ext uri="{BB962C8B-B14F-4D97-AF65-F5344CB8AC3E}">
        <p14:creationId xmlns:p14="http://schemas.microsoft.com/office/powerpoint/2010/main" val="333695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deSPI</a:t>
            </a:r>
            <a:r>
              <a:rPr lang="en-US" dirty="0"/>
              <a:t> workflow has two steps, step 1. indexing: </a:t>
            </a:r>
            <a:r>
              <a:rPr lang="en-US" dirty="0" err="1"/>
              <a:t>deSPI</a:t>
            </a:r>
            <a:r>
              <a:rPr lang="en-US" dirty="0"/>
              <a:t> builds a FM-index of the </a:t>
            </a:r>
            <a:r>
              <a:rPr lang="en-US" dirty="0" err="1"/>
              <a:t>unitigs</a:t>
            </a:r>
            <a:r>
              <a:rPr lang="en-US" dirty="0"/>
              <a:t> of the reference </a:t>
            </a:r>
            <a:r>
              <a:rPr lang="en-US" dirty="0" err="1"/>
              <a:t>debruijin</a:t>
            </a:r>
            <a:r>
              <a:rPr lang="en-US" dirty="0"/>
              <a:t> graph. step2 classifying.  </a:t>
            </a:r>
            <a:r>
              <a:rPr lang="en-US" dirty="0" err="1"/>
              <a:t>deSPI</a:t>
            </a:r>
            <a:r>
              <a:rPr lang="en-US" dirty="0"/>
              <a:t> </a:t>
            </a:r>
            <a:r>
              <a:rPr lang="en-US" dirty="0" err="1"/>
              <a:t>applys</a:t>
            </a:r>
            <a:r>
              <a:rPr lang="en-US" dirty="0"/>
              <a:t> a top-down </a:t>
            </a:r>
            <a:r>
              <a:rPr lang="en-US" dirty="0" err="1"/>
              <a:t>hierachal</a:t>
            </a:r>
            <a:r>
              <a:rPr lang="en-US" dirty="0"/>
              <a:t> taxonomic classification method to label the reads.</a:t>
            </a:r>
          </a:p>
        </p:txBody>
      </p:sp>
      <p:sp>
        <p:nvSpPr>
          <p:cNvPr id="4" name="Slide Number Placeholder 3"/>
          <p:cNvSpPr>
            <a:spLocks noGrp="1"/>
          </p:cNvSpPr>
          <p:nvPr>
            <p:ph type="sldNum" sz="quarter" idx="5"/>
          </p:nvPr>
        </p:nvSpPr>
        <p:spPr/>
        <p:txBody>
          <a:bodyPr/>
          <a:lstStyle/>
          <a:p>
            <a:fld id="{82479F23-D9B3-D345-B713-BD72ED6FB2AC}" type="slidenum">
              <a:rPr lang="en-US" smtClean="0"/>
              <a:t>5</a:t>
            </a:fld>
            <a:endParaRPr lang="en-US"/>
          </a:p>
        </p:txBody>
      </p:sp>
    </p:spTree>
    <p:extLst>
      <p:ext uri="{BB962C8B-B14F-4D97-AF65-F5344CB8AC3E}">
        <p14:creationId xmlns:p14="http://schemas.microsoft.com/office/powerpoint/2010/main" val="328344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here we did three experiments to test the </a:t>
            </a:r>
            <a:r>
              <a:rPr lang="en-US" dirty="0" err="1"/>
              <a:t>feastilty</a:t>
            </a:r>
            <a:r>
              <a:rPr lang="en-US" dirty="0"/>
              <a:t> of </a:t>
            </a:r>
            <a:r>
              <a:rPr lang="en-US" dirty="0" err="1"/>
              <a:t>deSPI</a:t>
            </a:r>
            <a:r>
              <a:rPr lang="en-US" dirty="0"/>
              <a:t>, and compare the </a:t>
            </a:r>
            <a:r>
              <a:rPr lang="en-US" dirty="0" err="1"/>
              <a:t>classifcaiton</a:t>
            </a:r>
            <a:r>
              <a:rPr lang="en-US" dirty="0"/>
              <a:t> </a:t>
            </a:r>
            <a:r>
              <a:rPr lang="en-US" dirty="0" err="1"/>
              <a:t>perfromance</a:t>
            </a:r>
            <a:r>
              <a:rPr lang="en-US" dirty="0"/>
              <a:t> with the four tools I mentioned earlier. One </a:t>
            </a:r>
            <a:r>
              <a:rPr lang="en-US" dirty="0" err="1"/>
              <a:t>expreiment</a:t>
            </a:r>
            <a:r>
              <a:rPr lang="en-US" dirty="0"/>
              <a:t> is made on simulated dataset, one is made on real sequencing datasets for individuals. another one is made on real metagenomics reads. we compare classification accuracy both at species and genus level. sensitivity here is defined as the ratio of correctly </a:t>
            </a:r>
            <a:r>
              <a:rPr lang="en-US" dirty="0" err="1"/>
              <a:t>classifed</a:t>
            </a:r>
            <a:r>
              <a:rPr lang="en-US" dirty="0"/>
              <a:t> reads to the number of total reads, accuracy is defined as the ratio of the number of correctly classified reads to  the </a:t>
            </a:r>
            <a:r>
              <a:rPr lang="en-US" dirty="0" err="1"/>
              <a:t>correclty</a:t>
            </a:r>
            <a:r>
              <a:rPr lang="en-US" dirty="0"/>
              <a:t> classified reads number plus incorrectly classified, F1-score is calculated as harmonic average of accuracy and </a:t>
            </a:r>
            <a:r>
              <a:rPr lang="en-US" dirty="0" err="1"/>
              <a:t>sensitvity</a:t>
            </a:r>
            <a:r>
              <a:rPr lang="en-US" dirty="0"/>
              <a:t>. as we can tell from the table, </a:t>
            </a:r>
            <a:r>
              <a:rPr lang="en-US" dirty="0" err="1"/>
              <a:t>clark</a:t>
            </a:r>
            <a:r>
              <a:rPr lang="en-US" dirty="0"/>
              <a:t> runs the fastest, </a:t>
            </a:r>
            <a:r>
              <a:rPr lang="en-US" dirty="0" err="1"/>
              <a:t>centirfuge</a:t>
            </a:r>
            <a:r>
              <a:rPr lang="en-US" dirty="0"/>
              <a:t> has the </a:t>
            </a:r>
            <a:r>
              <a:rPr lang="en-US" dirty="0" err="1"/>
              <a:t>leats</a:t>
            </a:r>
            <a:r>
              <a:rPr lang="en-US" dirty="0"/>
              <a:t> memory consumption, </a:t>
            </a:r>
            <a:r>
              <a:rPr lang="en-US" dirty="0" err="1"/>
              <a:t>deSPI</a:t>
            </a:r>
            <a:r>
              <a:rPr lang="en-US" dirty="0"/>
              <a:t> has the best overall performance both at species and genus level when its seed length is 24.  centrifuge has a closed classification accuracy as </a:t>
            </a:r>
            <a:r>
              <a:rPr lang="en-US" dirty="0" err="1"/>
              <a:t>deSPI</a:t>
            </a:r>
            <a:r>
              <a:rPr lang="en-US" dirty="0"/>
              <a:t>, kaiju has a low classification sensitivity, that’s because it often </a:t>
            </a:r>
            <a:r>
              <a:rPr lang="en-US" dirty="0" err="1"/>
              <a:t>lables</a:t>
            </a:r>
            <a:r>
              <a:rPr lang="en-US" dirty="0"/>
              <a:t> reads to a higher rank. </a:t>
            </a:r>
          </a:p>
        </p:txBody>
      </p:sp>
      <p:sp>
        <p:nvSpPr>
          <p:cNvPr id="4" name="Slide Number Placeholder 3"/>
          <p:cNvSpPr>
            <a:spLocks noGrp="1"/>
          </p:cNvSpPr>
          <p:nvPr>
            <p:ph type="sldNum" sz="quarter" idx="5"/>
          </p:nvPr>
        </p:nvSpPr>
        <p:spPr/>
        <p:txBody>
          <a:bodyPr/>
          <a:lstStyle/>
          <a:p>
            <a:fld id="{82479F23-D9B3-D345-B713-BD72ED6FB2AC}" type="slidenum">
              <a:rPr lang="en-US" smtClean="0"/>
              <a:t>6</a:t>
            </a:fld>
            <a:endParaRPr lang="en-US"/>
          </a:p>
        </p:txBody>
      </p:sp>
    </p:spTree>
    <p:extLst>
      <p:ext uri="{BB962C8B-B14F-4D97-AF65-F5344CB8AC3E}">
        <p14:creationId xmlns:p14="http://schemas.microsoft.com/office/powerpoint/2010/main" val="1269616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results on real </a:t>
            </a:r>
            <a:r>
              <a:rPr lang="en-US" dirty="0" err="1"/>
              <a:t>datas</a:t>
            </a:r>
            <a:r>
              <a:rPr lang="en-US" dirty="0"/>
              <a:t> for </a:t>
            </a:r>
            <a:r>
              <a:rPr lang="en-US" dirty="0" err="1"/>
              <a:t>inviduals</a:t>
            </a:r>
            <a:r>
              <a:rPr lang="en-US" dirty="0"/>
              <a:t>, the table showed here is classification </a:t>
            </a:r>
            <a:r>
              <a:rPr lang="en-US" dirty="0" err="1"/>
              <a:t>peformance</a:t>
            </a:r>
            <a:r>
              <a:rPr lang="en-US" dirty="0"/>
              <a:t> of all tools all single-end datasets. The reference we used here is the same as we used for simulation dataset test. The test datasets contains 10 </a:t>
            </a:r>
            <a:r>
              <a:rPr lang="en-US" dirty="0" err="1"/>
              <a:t>HiSeq</a:t>
            </a:r>
            <a:r>
              <a:rPr lang="en-US" dirty="0"/>
              <a:t> single-end datasets of 28 million reads and 25 single-end dataset of 14 million reads. The test is performed on 1 Terabytes machine with 8 intel </a:t>
            </a:r>
            <a:r>
              <a:rPr lang="en-US" dirty="0" err="1"/>
              <a:t>xeon</a:t>
            </a:r>
            <a:r>
              <a:rPr lang="en-US" dirty="0"/>
              <a:t> </a:t>
            </a:r>
            <a:r>
              <a:rPr lang="en-US" dirty="0" err="1"/>
              <a:t>cpus</a:t>
            </a:r>
            <a:r>
              <a:rPr lang="en-US" dirty="0"/>
              <a:t>. As we can see from the table. </a:t>
            </a:r>
            <a:r>
              <a:rPr lang="en-US" dirty="0" err="1"/>
              <a:t>clark</a:t>
            </a:r>
            <a:r>
              <a:rPr lang="en-US" dirty="0"/>
              <a:t> still runs the fastest. while </a:t>
            </a:r>
            <a:r>
              <a:rPr lang="en-US" dirty="0" err="1"/>
              <a:t>deSPI</a:t>
            </a:r>
            <a:r>
              <a:rPr lang="en-US" dirty="0"/>
              <a:t> is still the best runner-up. </a:t>
            </a:r>
            <a:r>
              <a:rPr lang="en-US" dirty="0" err="1"/>
              <a:t>deSPI</a:t>
            </a:r>
            <a:r>
              <a:rPr lang="en-US" dirty="0"/>
              <a:t> shows the best overall </a:t>
            </a:r>
            <a:r>
              <a:rPr lang="en-US" dirty="0" err="1"/>
              <a:t>peformance</a:t>
            </a:r>
            <a:r>
              <a:rPr lang="en-US" dirty="0"/>
              <a:t> both at species and genus level for both </a:t>
            </a:r>
            <a:r>
              <a:rPr lang="en-US" dirty="0" err="1"/>
              <a:t>datasets.when</a:t>
            </a:r>
            <a:r>
              <a:rPr lang="en-US" dirty="0"/>
              <a:t> seed length is 24. Clark has the best </a:t>
            </a:r>
            <a:r>
              <a:rPr lang="en-US" dirty="0" err="1"/>
              <a:t>classifcaiton</a:t>
            </a:r>
            <a:r>
              <a:rPr lang="en-US" dirty="0"/>
              <a:t> accuracy at species level however a very low </a:t>
            </a:r>
            <a:r>
              <a:rPr lang="en-US" dirty="0" err="1"/>
              <a:t>sensitiivity</a:t>
            </a:r>
            <a:r>
              <a:rPr lang="en-US" dirty="0"/>
              <a:t> at genus level for </a:t>
            </a:r>
            <a:r>
              <a:rPr lang="en-US" dirty="0" err="1"/>
              <a:t>miseq</a:t>
            </a:r>
            <a:r>
              <a:rPr lang="en-US" dirty="0"/>
              <a:t> singe-end dataset. that’s because the default mode of </a:t>
            </a:r>
            <a:r>
              <a:rPr lang="en-US" dirty="0" err="1"/>
              <a:t>clark</a:t>
            </a:r>
            <a:r>
              <a:rPr lang="en-US" dirty="0"/>
              <a:t> only loads half of its index into memory, it fails classify as many reads as the other tools, even though it can label them confidently. </a:t>
            </a:r>
          </a:p>
        </p:txBody>
      </p:sp>
      <p:sp>
        <p:nvSpPr>
          <p:cNvPr id="4" name="Slide Number Placeholder 3"/>
          <p:cNvSpPr>
            <a:spLocks noGrp="1"/>
          </p:cNvSpPr>
          <p:nvPr>
            <p:ph type="sldNum" sz="quarter" idx="5"/>
          </p:nvPr>
        </p:nvSpPr>
        <p:spPr/>
        <p:txBody>
          <a:bodyPr/>
          <a:lstStyle/>
          <a:p>
            <a:fld id="{82479F23-D9B3-D345-B713-BD72ED6FB2AC}" type="slidenum">
              <a:rPr lang="en-US" smtClean="0"/>
              <a:t>7</a:t>
            </a:fld>
            <a:endParaRPr lang="en-US"/>
          </a:p>
        </p:txBody>
      </p:sp>
    </p:spTree>
    <p:extLst>
      <p:ext uri="{BB962C8B-B14F-4D97-AF65-F5344CB8AC3E}">
        <p14:creationId xmlns:p14="http://schemas.microsoft.com/office/powerpoint/2010/main" val="278470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 the classification </a:t>
            </a:r>
            <a:r>
              <a:rPr lang="en-US" dirty="0" err="1"/>
              <a:t>peformance</a:t>
            </a:r>
            <a:r>
              <a:rPr lang="en-US" dirty="0"/>
              <a:t> of all tools on pair-end datasets, same reference set was applied, 222 </a:t>
            </a:r>
            <a:r>
              <a:rPr lang="en-US" dirty="0" err="1"/>
              <a:t>hiseq</a:t>
            </a:r>
            <a:r>
              <a:rPr lang="en-US" dirty="0"/>
              <a:t> pair-</a:t>
            </a:r>
            <a:r>
              <a:rPr lang="en-US" dirty="0" err="1"/>
              <a:t>ednd</a:t>
            </a:r>
            <a:r>
              <a:rPr lang="en-US" dirty="0"/>
              <a:t> datasets of 224 m read pairs and 297 </a:t>
            </a:r>
            <a:r>
              <a:rPr lang="en-US" dirty="0" err="1"/>
              <a:t>miseq</a:t>
            </a:r>
            <a:r>
              <a:rPr lang="en-US" dirty="0"/>
              <a:t>-pair-end read datasets are involved in the test. as we can see from the table, all programs explore a lower </a:t>
            </a:r>
            <a:r>
              <a:rPr lang="en-US" dirty="0" err="1"/>
              <a:t>classificaton</a:t>
            </a:r>
            <a:r>
              <a:rPr lang="en-US" dirty="0"/>
              <a:t> speed than before, even though </a:t>
            </a:r>
            <a:r>
              <a:rPr lang="en-US" dirty="0" err="1"/>
              <a:t>clark</a:t>
            </a:r>
            <a:r>
              <a:rPr lang="en-US" dirty="0"/>
              <a:t> and </a:t>
            </a:r>
            <a:r>
              <a:rPr lang="en-US" dirty="0" err="1"/>
              <a:t>deSPI</a:t>
            </a:r>
            <a:r>
              <a:rPr lang="en-US" dirty="0"/>
              <a:t> are still two fastest. </a:t>
            </a:r>
            <a:r>
              <a:rPr lang="en-US" dirty="0" err="1"/>
              <a:t>deSPI</a:t>
            </a:r>
            <a:r>
              <a:rPr lang="en-US" dirty="0"/>
              <a:t> has the best overall </a:t>
            </a:r>
            <a:r>
              <a:rPr lang="en-US" dirty="0" err="1"/>
              <a:t>peformance</a:t>
            </a:r>
            <a:r>
              <a:rPr lang="en-US" dirty="0"/>
              <a:t> at genus level for both </a:t>
            </a:r>
            <a:r>
              <a:rPr lang="en-US" dirty="0" err="1"/>
              <a:t>hiseq</a:t>
            </a:r>
            <a:r>
              <a:rPr lang="en-US" dirty="0"/>
              <a:t> and </a:t>
            </a:r>
            <a:r>
              <a:rPr lang="en-US" dirty="0" err="1"/>
              <a:t>miseq</a:t>
            </a:r>
            <a:r>
              <a:rPr lang="en-US" dirty="0"/>
              <a:t> paired-end datasets. </a:t>
            </a:r>
            <a:r>
              <a:rPr lang="en-US" dirty="0" err="1"/>
              <a:t>clark</a:t>
            </a:r>
            <a:r>
              <a:rPr lang="en-US" dirty="0"/>
              <a:t> has the best overall performance at species level for </a:t>
            </a:r>
            <a:r>
              <a:rPr lang="en-US" dirty="0" err="1"/>
              <a:t>hiseq</a:t>
            </a:r>
            <a:r>
              <a:rPr lang="en-US" dirty="0"/>
              <a:t>-paired-end reads, however the lowest F1-score than all the tools at genus level for the same reason I mentioned </a:t>
            </a:r>
            <a:r>
              <a:rPr lang="en-US" dirty="0" err="1"/>
              <a:t>erarlier</a:t>
            </a:r>
            <a:r>
              <a:rPr lang="en-US" dirty="0"/>
              <a:t>. </a:t>
            </a:r>
            <a:r>
              <a:rPr lang="en-US" dirty="0" err="1"/>
              <a:t>deSPI</a:t>
            </a:r>
            <a:r>
              <a:rPr lang="en-US" dirty="0"/>
              <a:t> has the best overall performance at species level for </a:t>
            </a:r>
            <a:r>
              <a:rPr lang="en-US" dirty="0" err="1"/>
              <a:t>miseq</a:t>
            </a:r>
            <a:r>
              <a:rPr lang="en-US" dirty="0"/>
              <a:t>-</a:t>
            </a:r>
            <a:r>
              <a:rPr lang="en-US" dirty="0" err="1"/>
              <a:t>pari</a:t>
            </a:r>
            <a:r>
              <a:rPr lang="en-US" dirty="0"/>
              <a:t>-end with a seed length of 31.</a:t>
            </a:r>
          </a:p>
          <a:p>
            <a:endParaRPr lang="en-US" dirty="0"/>
          </a:p>
        </p:txBody>
      </p:sp>
      <p:sp>
        <p:nvSpPr>
          <p:cNvPr id="4" name="Slide Number Placeholder 3"/>
          <p:cNvSpPr>
            <a:spLocks noGrp="1"/>
          </p:cNvSpPr>
          <p:nvPr>
            <p:ph type="sldNum" sz="quarter" idx="5"/>
          </p:nvPr>
        </p:nvSpPr>
        <p:spPr/>
        <p:txBody>
          <a:bodyPr/>
          <a:lstStyle/>
          <a:p>
            <a:fld id="{82479F23-D9B3-D345-B713-BD72ED6FB2AC}" type="slidenum">
              <a:rPr lang="en-US" smtClean="0"/>
              <a:t>8</a:t>
            </a:fld>
            <a:endParaRPr lang="en-US"/>
          </a:p>
        </p:txBody>
      </p:sp>
    </p:spTree>
    <p:extLst>
      <p:ext uri="{BB962C8B-B14F-4D97-AF65-F5344CB8AC3E}">
        <p14:creationId xmlns:p14="http://schemas.microsoft.com/office/powerpoint/2010/main" val="201896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a test on real dataset, with using 11 real human gut metagenomics datasets, the reference set excluded virus genomes. the test is performed on 767.8 GB machine with 56 intel </a:t>
            </a:r>
            <a:r>
              <a:rPr lang="en-US" dirty="0" err="1"/>
              <a:t>xeon</a:t>
            </a:r>
            <a:r>
              <a:rPr lang="en-US" dirty="0"/>
              <a:t> </a:t>
            </a:r>
            <a:r>
              <a:rPr lang="en-US" dirty="0" err="1"/>
              <a:t>cpus</a:t>
            </a:r>
            <a:r>
              <a:rPr lang="en-US" dirty="0"/>
              <a:t>. since we lack ground truth set for real metagenomics dataset. we first mapped reads with </a:t>
            </a:r>
            <a:r>
              <a:rPr lang="en-US" dirty="0" err="1"/>
              <a:t>megablast</a:t>
            </a:r>
            <a:r>
              <a:rPr lang="en-US" dirty="0"/>
              <a:t>, and choose the taxon of reads best alignment as their labels, sensitivity here is calculated as ratio of  the number of classified reads to the number of total reads and the accuracy is calculated by the number of correctly classified reads to the </a:t>
            </a:r>
            <a:r>
              <a:rPr lang="en-US" dirty="0" err="1"/>
              <a:t>nunber</a:t>
            </a:r>
            <a:r>
              <a:rPr lang="en-US" dirty="0"/>
              <a:t> of classified reads. here we can see kraken and </a:t>
            </a:r>
            <a:r>
              <a:rPr lang="en-US" dirty="0" err="1"/>
              <a:t>clark</a:t>
            </a:r>
            <a:r>
              <a:rPr lang="en-US" dirty="0"/>
              <a:t> become the two fastest ones. and </a:t>
            </a:r>
            <a:r>
              <a:rPr lang="en-US" dirty="0" err="1"/>
              <a:t>deSPI</a:t>
            </a:r>
            <a:r>
              <a:rPr lang="en-US" dirty="0"/>
              <a:t> still has the best overall performance.</a:t>
            </a:r>
          </a:p>
        </p:txBody>
      </p:sp>
      <p:sp>
        <p:nvSpPr>
          <p:cNvPr id="4" name="Slide Number Placeholder 3"/>
          <p:cNvSpPr>
            <a:spLocks noGrp="1"/>
          </p:cNvSpPr>
          <p:nvPr>
            <p:ph type="sldNum" sz="quarter" idx="5"/>
          </p:nvPr>
        </p:nvSpPr>
        <p:spPr/>
        <p:txBody>
          <a:bodyPr/>
          <a:lstStyle/>
          <a:p>
            <a:fld id="{82479F23-D9B3-D345-B713-BD72ED6FB2AC}" type="slidenum">
              <a:rPr lang="en-US" smtClean="0"/>
              <a:t>9</a:t>
            </a:fld>
            <a:endParaRPr lang="en-US"/>
          </a:p>
        </p:txBody>
      </p:sp>
    </p:spTree>
    <p:extLst>
      <p:ext uri="{BB962C8B-B14F-4D97-AF65-F5344CB8AC3E}">
        <p14:creationId xmlns:p14="http://schemas.microsoft.com/office/powerpoint/2010/main" val="72664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49E0A5-F9A9-5846-9673-F3628667BDF6}"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490174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9E0A5-F9A9-5846-9673-F3628667BDF6}"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23949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9E0A5-F9A9-5846-9673-F3628667BDF6}"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73687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49E0A5-F9A9-5846-9673-F3628667BDF6}"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275033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49E0A5-F9A9-5846-9673-F3628667BDF6}"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265399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49E0A5-F9A9-5846-9673-F3628667BDF6}"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126155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49E0A5-F9A9-5846-9673-F3628667BDF6}"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3310929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49E0A5-F9A9-5846-9673-F3628667BDF6}"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202620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9E0A5-F9A9-5846-9673-F3628667BDF6}"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864629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49E0A5-F9A9-5846-9673-F3628667BDF6}"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357630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49E0A5-F9A9-5846-9673-F3628667BDF6}"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B4611-7404-394D-A319-24191B316C81}" type="slidenum">
              <a:rPr lang="en-US" smtClean="0"/>
              <a:t>‹#›</a:t>
            </a:fld>
            <a:endParaRPr lang="en-US"/>
          </a:p>
        </p:txBody>
      </p:sp>
    </p:spTree>
    <p:extLst>
      <p:ext uri="{BB962C8B-B14F-4D97-AF65-F5344CB8AC3E}">
        <p14:creationId xmlns:p14="http://schemas.microsoft.com/office/powerpoint/2010/main" val="3426091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9E0A5-F9A9-5846-9673-F3628667BDF6}" type="datetimeFigureOut">
              <a:rPr lang="en-US" smtClean="0"/>
              <a:t>12/5/18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B4611-7404-394D-A319-24191B316C81}" type="slidenum">
              <a:rPr lang="en-US" smtClean="0"/>
              <a:t>‹#›</a:t>
            </a:fld>
            <a:endParaRPr lang="en-US"/>
          </a:p>
        </p:txBody>
      </p:sp>
    </p:spTree>
    <p:extLst>
      <p:ext uri="{BB962C8B-B14F-4D97-AF65-F5344CB8AC3E}">
        <p14:creationId xmlns:p14="http://schemas.microsoft.com/office/powerpoint/2010/main" val="3609435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6007-91E1-2B41-BB7B-096D8897D4A7}"/>
              </a:ext>
            </a:extLst>
          </p:cNvPr>
          <p:cNvSpPr>
            <a:spLocks noGrp="1"/>
          </p:cNvSpPr>
          <p:nvPr>
            <p:ph type="ctrTitle"/>
          </p:nvPr>
        </p:nvSpPr>
        <p:spPr>
          <a:xfrm>
            <a:off x="1143000" y="2576447"/>
            <a:ext cx="7095995" cy="913275"/>
          </a:xfrm>
        </p:spPr>
        <p:txBody>
          <a:bodyPr>
            <a:normAutofit/>
          </a:bodyPr>
          <a:lstStyle/>
          <a:p>
            <a:pPr fontAlgn="base"/>
            <a:r>
              <a:rPr lang="en-GB" sz="2400" b="1" dirty="0" err="1"/>
              <a:t>deSPI</a:t>
            </a:r>
            <a:r>
              <a:rPr lang="en-GB" sz="2400" b="1" dirty="0"/>
              <a:t>: efficient classification of metagenomic reads with lightweight de </a:t>
            </a:r>
            <a:r>
              <a:rPr lang="en-GB" sz="2400" b="1" dirty="0" err="1"/>
              <a:t>Bruijn</a:t>
            </a:r>
            <a:r>
              <a:rPr lang="en-GB" sz="2400" b="1" dirty="0"/>
              <a:t> graph-based reference indexing</a:t>
            </a:r>
            <a:endParaRPr lang="en-US" sz="2400" b="1" dirty="0"/>
          </a:p>
        </p:txBody>
      </p:sp>
      <p:sp>
        <p:nvSpPr>
          <p:cNvPr id="3" name="Subtitle 2">
            <a:extLst>
              <a:ext uri="{FF2B5EF4-FFF2-40B4-BE49-F238E27FC236}">
                <a16:creationId xmlns:a16="http://schemas.microsoft.com/office/drawing/2014/main" id="{A6FEA67D-EBF2-2E40-BE9D-F313D1A8553B}"/>
              </a:ext>
            </a:extLst>
          </p:cNvPr>
          <p:cNvSpPr>
            <a:spLocks noGrp="1"/>
          </p:cNvSpPr>
          <p:nvPr>
            <p:ph type="subTitle" idx="1"/>
          </p:nvPr>
        </p:nvSpPr>
        <p:spPr/>
        <p:txBody>
          <a:bodyPr>
            <a:normAutofit lnSpcReduction="10000"/>
          </a:bodyPr>
          <a:lstStyle/>
          <a:p>
            <a:r>
              <a:rPr lang="en-US" dirty="0" err="1"/>
              <a:t>Dengfeng</a:t>
            </a:r>
            <a:r>
              <a:rPr lang="en-US" dirty="0"/>
              <a:t> Guan</a:t>
            </a:r>
          </a:p>
          <a:p>
            <a:endParaRPr lang="en-US" dirty="0"/>
          </a:p>
          <a:p>
            <a:endParaRPr lang="en-US" dirty="0"/>
          </a:p>
          <a:p>
            <a:r>
              <a:rPr lang="en-US" dirty="0"/>
              <a:t>2018.12.04 IEEE BIBM 2018</a:t>
            </a:r>
          </a:p>
          <a:p>
            <a:endParaRPr lang="en-US" dirty="0"/>
          </a:p>
        </p:txBody>
      </p:sp>
    </p:spTree>
    <p:extLst>
      <p:ext uri="{BB962C8B-B14F-4D97-AF65-F5344CB8AC3E}">
        <p14:creationId xmlns:p14="http://schemas.microsoft.com/office/powerpoint/2010/main" val="312373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01A3-8002-4147-8942-0362CB1A32F5}"/>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790A16C1-B489-F949-92DC-60BA018BBAAF}"/>
              </a:ext>
            </a:extLst>
          </p:cNvPr>
          <p:cNvSpPr>
            <a:spLocks noGrp="1"/>
          </p:cNvSpPr>
          <p:nvPr>
            <p:ph idx="1"/>
          </p:nvPr>
        </p:nvSpPr>
        <p:spPr>
          <a:xfrm>
            <a:off x="628650" y="1656664"/>
            <a:ext cx="7886700" cy="3263504"/>
          </a:xfrm>
        </p:spPr>
        <p:txBody>
          <a:bodyPr>
            <a:normAutofit/>
          </a:bodyPr>
          <a:lstStyle/>
          <a:p>
            <a:pPr>
              <a:lnSpc>
                <a:spcPct val="125000"/>
              </a:lnSpc>
            </a:pPr>
            <a:r>
              <a:rPr lang="en-GB" sz="2000" dirty="0"/>
              <a:t>We recommend users to choose smaller seed length when there are more unknown genomes in the dataset, and choose larger seed length to more accurately recognize known genomes within the dataset.</a:t>
            </a:r>
          </a:p>
          <a:p>
            <a:pPr>
              <a:lnSpc>
                <a:spcPct val="125000"/>
              </a:lnSpc>
            </a:pPr>
            <a:r>
              <a:rPr lang="en-US" sz="2000" dirty="0" err="1"/>
              <a:t>deSPI</a:t>
            </a:r>
            <a:r>
              <a:rPr lang="en-US" sz="2000" dirty="0"/>
              <a:t> also provides a function called “view” to print all the </a:t>
            </a:r>
            <a:r>
              <a:rPr lang="en-US" sz="2000" dirty="0" err="1"/>
              <a:t>unitigs</a:t>
            </a:r>
            <a:r>
              <a:rPr lang="en-US" sz="2000" dirty="0"/>
              <a:t> or </a:t>
            </a:r>
            <a:r>
              <a:rPr lang="en-US" sz="2000" dirty="0" err="1"/>
              <a:t>unitigs</a:t>
            </a:r>
            <a:r>
              <a:rPr lang="en-US" sz="2000" dirty="0"/>
              <a:t> to a specific taxon.</a:t>
            </a:r>
          </a:p>
        </p:txBody>
      </p:sp>
    </p:spTree>
    <p:extLst>
      <p:ext uri="{BB962C8B-B14F-4D97-AF65-F5344CB8AC3E}">
        <p14:creationId xmlns:p14="http://schemas.microsoft.com/office/powerpoint/2010/main" val="70542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F463-B31D-5E48-BE3C-F2016C2EB72C}"/>
              </a:ext>
            </a:extLst>
          </p:cNvPr>
          <p:cNvSpPr>
            <a:spLocks noGrp="1"/>
          </p:cNvSpPr>
          <p:nvPr>
            <p:ph type="title"/>
          </p:nvPr>
        </p:nvSpPr>
        <p:spPr/>
        <p:txBody>
          <a:bodyPr/>
          <a:lstStyle/>
          <a:p>
            <a:r>
              <a:rPr lang="en-US" dirty="0"/>
              <a:t>Acknowledgment</a:t>
            </a:r>
          </a:p>
        </p:txBody>
      </p:sp>
      <p:pic>
        <p:nvPicPr>
          <p:cNvPr id="4" name="Picture 3">
            <a:extLst>
              <a:ext uri="{FF2B5EF4-FFF2-40B4-BE49-F238E27FC236}">
                <a16:creationId xmlns:a16="http://schemas.microsoft.com/office/drawing/2014/main" id="{8835C407-FC89-FC4B-8549-EE219B5B1059}"/>
              </a:ext>
            </a:extLst>
          </p:cNvPr>
          <p:cNvPicPr>
            <a:picLocks noChangeAspect="1"/>
          </p:cNvPicPr>
          <p:nvPr/>
        </p:nvPicPr>
        <p:blipFill>
          <a:blip r:embed="rId3"/>
          <a:stretch>
            <a:fillRect/>
          </a:stretch>
        </p:blipFill>
        <p:spPr>
          <a:xfrm>
            <a:off x="3191151" y="3274497"/>
            <a:ext cx="2593699" cy="541482"/>
          </a:xfrm>
          <a:prstGeom prst="rect">
            <a:avLst/>
          </a:prstGeom>
        </p:spPr>
      </p:pic>
      <p:pic>
        <p:nvPicPr>
          <p:cNvPr id="5" name="Picture 4">
            <a:extLst>
              <a:ext uri="{FF2B5EF4-FFF2-40B4-BE49-F238E27FC236}">
                <a16:creationId xmlns:a16="http://schemas.microsoft.com/office/drawing/2014/main" id="{6E01A3F7-5633-9545-AF22-7F101B7D477D}"/>
              </a:ext>
            </a:extLst>
          </p:cNvPr>
          <p:cNvPicPr>
            <a:picLocks noChangeAspect="1"/>
          </p:cNvPicPr>
          <p:nvPr/>
        </p:nvPicPr>
        <p:blipFill>
          <a:blip r:embed="rId4"/>
          <a:stretch>
            <a:fillRect/>
          </a:stretch>
        </p:blipFill>
        <p:spPr>
          <a:xfrm>
            <a:off x="5784850" y="1552108"/>
            <a:ext cx="1397000" cy="1219200"/>
          </a:xfrm>
          <a:prstGeom prst="rect">
            <a:avLst/>
          </a:prstGeom>
        </p:spPr>
      </p:pic>
      <p:sp>
        <p:nvSpPr>
          <p:cNvPr id="6" name="TextBox 5">
            <a:extLst>
              <a:ext uri="{FF2B5EF4-FFF2-40B4-BE49-F238E27FC236}">
                <a16:creationId xmlns:a16="http://schemas.microsoft.com/office/drawing/2014/main" id="{1D132789-1ADC-3B4A-A92F-51553ECDCA3A}"/>
              </a:ext>
            </a:extLst>
          </p:cNvPr>
          <p:cNvSpPr txBox="1"/>
          <p:nvPr/>
        </p:nvSpPr>
        <p:spPr>
          <a:xfrm>
            <a:off x="924650" y="1617064"/>
            <a:ext cx="2174009" cy="1218026"/>
          </a:xfrm>
          <a:prstGeom prst="rect">
            <a:avLst/>
          </a:prstGeom>
          <a:noFill/>
        </p:spPr>
        <p:txBody>
          <a:bodyPr wrap="square" rtlCol="0">
            <a:spAutoFit/>
          </a:bodyPr>
          <a:lstStyle/>
          <a:p>
            <a:pPr>
              <a:lnSpc>
                <a:spcPct val="125000"/>
              </a:lnSpc>
            </a:pPr>
            <a:r>
              <a:rPr lang="en-US" sz="2000" b="1" dirty="0"/>
              <a:t>Bo Liu</a:t>
            </a:r>
          </a:p>
          <a:p>
            <a:pPr>
              <a:lnSpc>
                <a:spcPct val="125000"/>
              </a:lnSpc>
            </a:pPr>
            <a:r>
              <a:rPr lang="en-US" sz="2000" b="1" dirty="0" err="1"/>
              <a:t>Yadong</a:t>
            </a:r>
            <a:r>
              <a:rPr lang="en-US" sz="2000" b="1" dirty="0"/>
              <a:t> Wang</a:t>
            </a:r>
          </a:p>
          <a:p>
            <a:pPr>
              <a:lnSpc>
                <a:spcPct val="125000"/>
              </a:lnSpc>
            </a:pPr>
            <a:r>
              <a:rPr lang="en-US" sz="2000" b="1" dirty="0"/>
              <a:t>Richard Durbin</a:t>
            </a:r>
          </a:p>
        </p:txBody>
      </p:sp>
      <p:pic>
        <p:nvPicPr>
          <p:cNvPr id="7" name="Picture 6">
            <a:extLst>
              <a:ext uri="{FF2B5EF4-FFF2-40B4-BE49-F238E27FC236}">
                <a16:creationId xmlns:a16="http://schemas.microsoft.com/office/drawing/2014/main" id="{427B35F7-95B9-2D4D-926D-B927F02A58B8}"/>
              </a:ext>
            </a:extLst>
          </p:cNvPr>
          <p:cNvPicPr>
            <a:picLocks noChangeAspect="1"/>
          </p:cNvPicPr>
          <p:nvPr/>
        </p:nvPicPr>
        <p:blipFill>
          <a:blip r:embed="rId5"/>
          <a:stretch>
            <a:fillRect/>
          </a:stretch>
        </p:blipFill>
        <p:spPr>
          <a:xfrm>
            <a:off x="5784850" y="4120107"/>
            <a:ext cx="2286000" cy="1511300"/>
          </a:xfrm>
          <a:prstGeom prst="rect">
            <a:avLst/>
          </a:prstGeom>
        </p:spPr>
      </p:pic>
      <p:sp>
        <p:nvSpPr>
          <p:cNvPr id="9" name="Rectangle 8">
            <a:extLst>
              <a:ext uri="{FF2B5EF4-FFF2-40B4-BE49-F238E27FC236}">
                <a16:creationId xmlns:a16="http://schemas.microsoft.com/office/drawing/2014/main" id="{2A4BFE10-74C7-464B-982A-ED63665B2FE1}"/>
              </a:ext>
            </a:extLst>
          </p:cNvPr>
          <p:cNvSpPr/>
          <p:nvPr/>
        </p:nvSpPr>
        <p:spPr>
          <a:xfrm>
            <a:off x="2063330" y="5710723"/>
            <a:ext cx="3462871" cy="369332"/>
          </a:xfrm>
          <a:prstGeom prst="rect">
            <a:avLst/>
          </a:prstGeom>
        </p:spPr>
        <p:txBody>
          <a:bodyPr wrap="none">
            <a:spAutoFit/>
          </a:bodyPr>
          <a:lstStyle/>
          <a:p>
            <a:r>
              <a:rPr lang="en-US" dirty="0" err="1"/>
              <a:t>Github</a:t>
            </a:r>
            <a:r>
              <a:rPr lang="en-US" dirty="0"/>
              <a:t>: https://</a:t>
            </a:r>
            <a:r>
              <a:rPr lang="en-US" dirty="0" err="1"/>
              <a:t>github.com</a:t>
            </a:r>
            <a:r>
              <a:rPr lang="en-US" dirty="0"/>
              <a:t>/</a:t>
            </a:r>
            <a:r>
              <a:rPr lang="en-US" dirty="0" err="1"/>
              <a:t>dfguan</a:t>
            </a:r>
            <a:endParaRPr lang="en-US" dirty="0"/>
          </a:p>
        </p:txBody>
      </p:sp>
      <p:pic>
        <p:nvPicPr>
          <p:cNvPr id="10" name="Picture 9">
            <a:extLst>
              <a:ext uri="{FF2B5EF4-FFF2-40B4-BE49-F238E27FC236}">
                <a16:creationId xmlns:a16="http://schemas.microsoft.com/office/drawing/2014/main" id="{5A3C6DA4-9712-C940-9C9D-D61C1882CC3B}"/>
              </a:ext>
            </a:extLst>
          </p:cNvPr>
          <p:cNvPicPr>
            <a:picLocks noChangeAspect="1"/>
          </p:cNvPicPr>
          <p:nvPr/>
        </p:nvPicPr>
        <p:blipFill>
          <a:blip r:embed="rId6"/>
          <a:stretch>
            <a:fillRect/>
          </a:stretch>
        </p:blipFill>
        <p:spPr>
          <a:xfrm>
            <a:off x="950997" y="5194521"/>
            <a:ext cx="873772" cy="873772"/>
          </a:xfrm>
          <a:prstGeom prst="rect">
            <a:avLst/>
          </a:prstGeom>
        </p:spPr>
      </p:pic>
      <p:sp>
        <p:nvSpPr>
          <p:cNvPr id="11" name="Rectangle 10">
            <a:extLst>
              <a:ext uri="{FF2B5EF4-FFF2-40B4-BE49-F238E27FC236}">
                <a16:creationId xmlns:a16="http://schemas.microsoft.com/office/drawing/2014/main" id="{9F6DD0BB-CF2B-B84E-8828-FD7E1D63BBC6}"/>
              </a:ext>
            </a:extLst>
          </p:cNvPr>
          <p:cNvSpPr/>
          <p:nvPr/>
        </p:nvSpPr>
        <p:spPr>
          <a:xfrm>
            <a:off x="2065498" y="5274617"/>
            <a:ext cx="2667397" cy="369332"/>
          </a:xfrm>
          <a:prstGeom prst="rect">
            <a:avLst/>
          </a:prstGeom>
        </p:spPr>
        <p:txBody>
          <a:bodyPr wrap="none">
            <a:spAutoFit/>
          </a:bodyPr>
          <a:lstStyle/>
          <a:p>
            <a:r>
              <a:rPr lang="en-US" dirty="0"/>
              <a:t>Email: </a:t>
            </a:r>
            <a:r>
              <a:rPr lang="en-US" dirty="0" err="1"/>
              <a:t>dfguan@hit.edu.cn</a:t>
            </a:r>
            <a:endParaRPr lang="en-US" dirty="0"/>
          </a:p>
        </p:txBody>
      </p:sp>
    </p:spTree>
    <p:extLst>
      <p:ext uri="{BB962C8B-B14F-4D97-AF65-F5344CB8AC3E}">
        <p14:creationId xmlns:p14="http://schemas.microsoft.com/office/powerpoint/2010/main" val="99356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8FC0-CB42-C049-A1F6-23E8E3726C61}"/>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7BE0891A-55CC-AE43-96D9-CA6DA963C5C8}"/>
              </a:ext>
            </a:extLst>
          </p:cNvPr>
          <p:cNvSpPr>
            <a:spLocks noGrp="1"/>
          </p:cNvSpPr>
          <p:nvPr>
            <p:ph idx="1"/>
          </p:nvPr>
        </p:nvSpPr>
        <p:spPr>
          <a:xfrm>
            <a:off x="821728" y="1492716"/>
            <a:ext cx="7886700" cy="3263504"/>
          </a:xfrm>
        </p:spPr>
        <p:txBody>
          <a:bodyPr>
            <a:normAutofit/>
          </a:bodyPr>
          <a:lstStyle/>
          <a:p>
            <a:r>
              <a:rPr lang="en-US" dirty="0"/>
              <a:t>Indexing</a:t>
            </a:r>
          </a:p>
        </p:txBody>
      </p:sp>
      <p:pic>
        <p:nvPicPr>
          <p:cNvPr id="4" name="Picture 3">
            <a:extLst>
              <a:ext uri="{FF2B5EF4-FFF2-40B4-BE49-F238E27FC236}">
                <a16:creationId xmlns:a16="http://schemas.microsoft.com/office/drawing/2014/main" id="{3F059B7F-AAC6-0B41-9EC9-328DDEF55134}"/>
              </a:ext>
            </a:extLst>
          </p:cNvPr>
          <p:cNvPicPr>
            <a:picLocks noChangeAspect="1"/>
          </p:cNvPicPr>
          <p:nvPr/>
        </p:nvPicPr>
        <p:blipFill>
          <a:blip r:embed="rId3"/>
          <a:stretch>
            <a:fillRect/>
          </a:stretch>
        </p:blipFill>
        <p:spPr>
          <a:xfrm>
            <a:off x="1644300" y="2127832"/>
            <a:ext cx="6200290" cy="4244340"/>
          </a:xfrm>
          <a:prstGeom prst="rect">
            <a:avLst/>
          </a:prstGeom>
        </p:spPr>
      </p:pic>
    </p:spTree>
    <p:extLst>
      <p:ext uri="{BB962C8B-B14F-4D97-AF65-F5344CB8AC3E}">
        <p14:creationId xmlns:p14="http://schemas.microsoft.com/office/powerpoint/2010/main" val="215347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D694-7DA3-8048-86A1-445B2BFC2B8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21C48CDD-D163-F441-B37A-BA5908B6F1F4}"/>
              </a:ext>
            </a:extLst>
          </p:cNvPr>
          <p:cNvSpPr>
            <a:spLocks noGrp="1"/>
          </p:cNvSpPr>
          <p:nvPr>
            <p:ph idx="1"/>
          </p:nvPr>
        </p:nvSpPr>
        <p:spPr>
          <a:xfrm>
            <a:off x="873865" y="1436357"/>
            <a:ext cx="7886700" cy="3263504"/>
          </a:xfrm>
        </p:spPr>
        <p:txBody>
          <a:bodyPr>
            <a:normAutofit/>
          </a:bodyPr>
          <a:lstStyle/>
          <a:p>
            <a:r>
              <a:rPr lang="en-US" dirty="0"/>
              <a:t>Classifying</a:t>
            </a:r>
          </a:p>
        </p:txBody>
      </p:sp>
      <p:pic>
        <p:nvPicPr>
          <p:cNvPr id="4" name="Picture 3">
            <a:extLst>
              <a:ext uri="{FF2B5EF4-FFF2-40B4-BE49-F238E27FC236}">
                <a16:creationId xmlns:a16="http://schemas.microsoft.com/office/drawing/2014/main" id="{0D1AA6F1-13B1-B648-8348-B2BF1D860B80}"/>
              </a:ext>
            </a:extLst>
          </p:cNvPr>
          <p:cNvPicPr>
            <a:picLocks noChangeAspect="1"/>
          </p:cNvPicPr>
          <p:nvPr/>
        </p:nvPicPr>
        <p:blipFill>
          <a:blip r:embed="rId3"/>
          <a:stretch>
            <a:fillRect/>
          </a:stretch>
        </p:blipFill>
        <p:spPr>
          <a:xfrm>
            <a:off x="1711714" y="2093831"/>
            <a:ext cx="5595876" cy="4371137"/>
          </a:xfrm>
          <a:prstGeom prst="rect">
            <a:avLst/>
          </a:prstGeom>
        </p:spPr>
      </p:pic>
    </p:spTree>
    <p:extLst>
      <p:ext uri="{BB962C8B-B14F-4D97-AF65-F5344CB8AC3E}">
        <p14:creationId xmlns:p14="http://schemas.microsoft.com/office/powerpoint/2010/main" val="34345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BFB0-8198-A547-9890-0B6C0E93F763}"/>
              </a:ext>
            </a:extLst>
          </p:cNvPr>
          <p:cNvSpPr>
            <a:spLocks noGrp="1"/>
          </p:cNvSpPr>
          <p:nvPr>
            <p:ph type="title"/>
          </p:nvPr>
        </p:nvSpPr>
        <p:spPr/>
        <p:txBody>
          <a:bodyPr>
            <a:normAutofit/>
          </a:bodyPr>
          <a:lstStyle/>
          <a:p>
            <a:r>
              <a:rPr lang="en-US" dirty="0"/>
              <a:t>Background</a:t>
            </a:r>
          </a:p>
        </p:txBody>
      </p:sp>
      <p:graphicFrame>
        <p:nvGraphicFramePr>
          <p:cNvPr id="4" name="Chart 3">
            <a:extLst>
              <a:ext uri="{FF2B5EF4-FFF2-40B4-BE49-F238E27FC236}">
                <a16:creationId xmlns:a16="http://schemas.microsoft.com/office/drawing/2014/main" id="{B3FC3FA2-EA63-FC4A-A7DC-206DFEF3AEA1}"/>
              </a:ext>
            </a:extLst>
          </p:cNvPr>
          <p:cNvGraphicFramePr>
            <a:graphicFrameLocks/>
          </p:cNvGraphicFramePr>
          <p:nvPr>
            <p:extLst/>
          </p:nvPr>
        </p:nvGraphicFramePr>
        <p:xfrm>
          <a:off x="892575" y="2322551"/>
          <a:ext cx="3767138" cy="2795588"/>
        </p:xfrm>
        <a:graphic>
          <a:graphicData uri="http://schemas.openxmlformats.org/drawingml/2006/chart">
            <c:chart xmlns:c="http://schemas.openxmlformats.org/drawingml/2006/chart" xmlns:r="http://schemas.openxmlformats.org/officeDocument/2006/relationships" r:id="rId3"/>
          </a:graphicData>
        </a:graphic>
      </p:graphicFrame>
      <p:grpSp>
        <p:nvGrpSpPr>
          <p:cNvPr id="48" name="Group 47">
            <a:extLst>
              <a:ext uri="{FF2B5EF4-FFF2-40B4-BE49-F238E27FC236}">
                <a16:creationId xmlns:a16="http://schemas.microsoft.com/office/drawing/2014/main" id="{D835EE33-8A61-9E40-832E-49A6E8C286E7}"/>
              </a:ext>
            </a:extLst>
          </p:cNvPr>
          <p:cNvGrpSpPr/>
          <p:nvPr/>
        </p:nvGrpSpPr>
        <p:grpSpPr>
          <a:xfrm>
            <a:off x="5318240" y="2369767"/>
            <a:ext cx="3296371" cy="2771384"/>
            <a:chOff x="7554448" y="1966586"/>
            <a:chExt cx="4395161" cy="3695178"/>
          </a:xfrm>
        </p:grpSpPr>
        <p:cxnSp>
          <p:nvCxnSpPr>
            <p:cNvPr id="25" name="Straight Connector 24">
              <a:extLst>
                <a:ext uri="{FF2B5EF4-FFF2-40B4-BE49-F238E27FC236}">
                  <a16:creationId xmlns:a16="http://schemas.microsoft.com/office/drawing/2014/main" id="{B2FC5D5C-FD73-DD41-9E04-BD2841D2F170}"/>
                </a:ext>
              </a:extLst>
            </p:cNvPr>
            <p:cNvCxnSpPr/>
            <p:nvPr/>
          </p:nvCxnSpPr>
          <p:spPr>
            <a:xfrm>
              <a:off x="9482199" y="1966586"/>
              <a:ext cx="0" cy="3695178"/>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1991ED0-B4FE-2F47-AD4F-8B4290939BD6}"/>
                </a:ext>
              </a:extLst>
            </p:cNvPr>
            <p:cNvGrpSpPr/>
            <p:nvPr/>
          </p:nvGrpSpPr>
          <p:grpSpPr>
            <a:xfrm>
              <a:off x="9432095" y="4769284"/>
              <a:ext cx="1406047" cy="529225"/>
              <a:chOff x="9432095" y="4769284"/>
              <a:chExt cx="1406047" cy="529225"/>
            </a:xfrm>
          </p:grpSpPr>
          <p:sp>
            <p:nvSpPr>
              <p:cNvPr id="26" name="Connector 25">
                <a:extLst>
                  <a:ext uri="{FF2B5EF4-FFF2-40B4-BE49-F238E27FC236}">
                    <a16:creationId xmlns:a16="http://schemas.microsoft.com/office/drawing/2014/main" id="{A90AA55D-B0F6-C44A-8B88-168A598A7A9C}"/>
                  </a:ext>
                </a:extLst>
              </p:cNvPr>
              <p:cNvSpPr/>
              <p:nvPr/>
            </p:nvSpPr>
            <p:spPr>
              <a:xfrm>
                <a:off x="9432095" y="4985358"/>
                <a:ext cx="112734" cy="1127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8" name="Straight Connector 27">
                <a:extLst>
                  <a:ext uri="{FF2B5EF4-FFF2-40B4-BE49-F238E27FC236}">
                    <a16:creationId xmlns:a16="http://schemas.microsoft.com/office/drawing/2014/main" id="{9F59A798-17D4-DE45-9F70-20A70A36B3DC}"/>
                  </a:ext>
                </a:extLst>
              </p:cNvPr>
              <p:cNvCxnSpPr/>
              <p:nvPr/>
            </p:nvCxnSpPr>
            <p:spPr>
              <a:xfrm>
                <a:off x="9557355" y="5035462"/>
                <a:ext cx="72651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Connector 28">
                <a:extLst>
                  <a:ext uri="{FF2B5EF4-FFF2-40B4-BE49-F238E27FC236}">
                    <a16:creationId xmlns:a16="http://schemas.microsoft.com/office/drawing/2014/main" id="{DDAA8EFC-087B-FE4F-8551-9A7B23AE7967}"/>
                  </a:ext>
                </a:extLst>
              </p:cNvPr>
              <p:cNvSpPr/>
              <p:nvPr/>
            </p:nvSpPr>
            <p:spPr>
              <a:xfrm>
                <a:off x="10308917" y="4769284"/>
                <a:ext cx="529225" cy="52922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t>2007</a:t>
                </a:r>
              </a:p>
            </p:txBody>
          </p:sp>
        </p:grpSp>
        <p:sp>
          <p:nvSpPr>
            <p:cNvPr id="30" name="TextBox 29">
              <a:extLst>
                <a:ext uri="{FF2B5EF4-FFF2-40B4-BE49-F238E27FC236}">
                  <a16:creationId xmlns:a16="http://schemas.microsoft.com/office/drawing/2014/main" id="{F6D0BD78-81E8-8F4A-A792-16447EE8EA96}"/>
                </a:ext>
              </a:extLst>
            </p:cNvPr>
            <p:cNvSpPr txBox="1"/>
            <p:nvPr/>
          </p:nvSpPr>
          <p:spPr>
            <a:xfrm>
              <a:off x="7660435" y="4811429"/>
              <a:ext cx="1723121" cy="553997"/>
            </a:xfrm>
            <a:prstGeom prst="rect">
              <a:avLst/>
            </a:prstGeom>
            <a:noFill/>
          </p:spPr>
          <p:txBody>
            <a:bodyPr wrap="none" rtlCol="0">
              <a:spAutoFit/>
            </a:bodyPr>
            <a:lstStyle/>
            <a:p>
              <a:r>
                <a:rPr lang="en-US" sz="1050" b="1" dirty="0"/>
                <a:t>US: The Human </a:t>
              </a:r>
            </a:p>
            <a:p>
              <a:r>
                <a:rPr lang="en-US" sz="1050" b="1" dirty="0"/>
                <a:t>Microbiome Project</a:t>
              </a:r>
            </a:p>
          </p:txBody>
        </p:sp>
        <p:grpSp>
          <p:nvGrpSpPr>
            <p:cNvPr id="32" name="Group 31">
              <a:extLst>
                <a:ext uri="{FF2B5EF4-FFF2-40B4-BE49-F238E27FC236}">
                  <a16:creationId xmlns:a16="http://schemas.microsoft.com/office/drawing/2014/main" id="{BC6A54BC-1D98-9143-8150-A8CC64A6707E}"/>
                </a:ext>
              </a:extLst>
            </p:cNvPr>
            <p:cNvGrpSpPr/>
            <p:nvPr/>
          </p:nvGrpSpPr>
          <p:grpSpPr>
            <a:xfrm>
              <a:off x="9432095" y="2732078"/>
              <a:ext cx="1406047" cy="529225"/>
              <a:chOff x="9432095" y="4744232"/>
              <a:chExt cx="1406047" cy="529225"/>
            </a:xfrm>
          </p:grpSpPr>
          <p:sp>
            <p:nvSpPr>
              <p:cNvPr id="33" name="Connector 32">
                <a:extLst>
                  <a:ext uri="{FF2B5EF4-FFF2-40B4-BE49-F238E27FC236}">
                    <a16:creationId xmlns:a16="http://schemas.microsoft.com/office/drawing/2014/main" id="{45D06ED6-E2C0-CF4E-80CD-73AF009C59CD}"/>
                  </a:ext>
                </a:extLst>
              </p:cNvPr>
              <p:cNvSpPr/>
              <p:nvPr/>
            </p:nvSpPr>
            <p:spPr>
              <a:xfrm>
                <a:off x="9432095" y="4985358"/>
                <a:ext cx="112734" cy="1127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4" name="Straight Connector 33">
                <a:extLst>
                  <a:ext uri="{FF2B5EF4-FFF2-40B4-BE49-F238E27FC236}">
                    <a16:creationId xmlns:a16="http://schemas.microsoft.com/office/drawing/2014/main" id="{374ABED8-0443-3443-AAC7-C4E3A18864DE}"/>
                  </a:ext>
                </a:extLst>
              </p:cNvPr>
              <p:cNvCxnSpPr/>
              <p:nvPr/>
            </p:nvCxnSpPr>
            <p:spPr>
              <a:xfrm>
                <a:off x="9557355" y="5035462"/>
                <a:ext cx="72651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onnector 34">
                <a:extLst>
                  <a:ext uri="{FF2B5EF4-FFF2-40B4-BE49-F238E27FC236}">
                    <a16:creationId xmlns:a16="http://schemas.microsoft.com/office/drawing/2014/main" id="{4CF8D888-DCAF-DD40-A8A2-16BE3DE4897F}"/>
                  </a:ext>
                </a:extLst>
              </p:cNvPr>
              <p:cNvSpPr/>
              <p:nvPr/>
            </p:nvSpPr>
            <p:spPr>
              <a:xfrm>
                <a:off x="10308917" y="4744232"/>
                <a:ext cx="529225" cy="52922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t>2014</a:t>
                </a:r>
              </a:p>
            </p:txBody>
          </p:sp>
        </p:grpSp>
        <p:sp>
          <p:nvSpPr>
            <p:cNvPr id="40" name="TextBox 39">
              <a:extLst>
                <a:ext uri="{FF2B5EF4-FFF2-40B4-BE49-F238E27FC236}">
                  <a16:creationId xmlns:a16="http://schemas.microsoft.com/office/drawing/2014/main" id="{1F90A24E-EE98-7540-8226-11596FD08C54}"/>
                </a:ext>
              </a:extLst>
            </p:cNvPr>
            <p:cNvSpPr txBox="1"/>
            <p:nvPr/>
          </p:nvSpPr>
          <p:spPr>
            <a:xfrm>
              <a:off x="7554448" y="2698413"/>
              <a:ext cx="2243998" cy="769441"/>
            </a:xfrm>
            <a:prstGeom prst="rect">
              <a:avLst/>
            </a:prstGeom>
            <a:noFill/>
          </p:spPr>
          <p:txBody>
            <a:bodyPr wrap="square" rtlCol="0">
              <a:spAutoFit/>
            </a:bodyPr>
            <a:lstStyle/>
            <a:p>
              <a:r>
                <a:rPr lang="en-US" sz="1050" b="1" dirty="0">
                  <a:solidFill>
                    <a:srgbClr val="002060"/>
                  </a:solidFill>
                </a:rPr>
                <a:t>UK: Gut Project</a:t>
              </a:r>
            </a:p>
            <a:p>
              <a:r>
                <a:rPr lang="en-US" sz="1050" b="1" dirty="0">
                  <a:solidFill>
                    <a:srgbClr val="002060"/>
                  </a:solidFill>
                </a:rPr>
                <a:t>US: Integrative Human Microbiome Project</a:t>
              </a:r>
            </a:p>
          </p:txBody>
        </p:sp>
        <p:grpSp>
          <p:nvGrpSpPr>
            <p:cNvPr id="41" name="Group 40">
              <a:extLst>
                <a:ext uri="{FF2B5EF4-FFF2-40B4-BE49-F238E27FC236}">
                  <a16:creationId xmlns:a16="http://schemas.microsoft.com/office/drawing/2014/main" id="{94E5B3B2-1711-5642-B6DF-E14B0E5E574F}"/>
                </a:ext>
              </a:extLst>
            </p:cNvPr>
            <p:cNvGrpSpPr/>
            <p:nvPr/>
          </p:nvGrpSpPr>
          <p:grpSpPr>
            <a:xfrm flipH="1">
              <a:off x="8144005" y="3661090"/>
              <a:ext cx="1406047" cy="529225"/>
              <a:chOff x="9432095" y="4769284"/>
              <a:chExt cx="1406047" cy="529225"/>
            </a:xfrm>
          </p:grpSpPr>
          <p:sp>
            <p:nvSpPr>
              <p:cNvPr id="42" name="Connector 41">
                <a:extLst>
                  <a:ext uri="{FF2B5EF4-FFF2-40B4-BE49-F238E27FC236}">
                    <a16:creationId xmlns:a16="http://schemas.microsoft.com/office/drawing/2014/main" id="{6BA9A762-E6AC-6C43-9E48-6A8010857492}"/>
                  </a:ext>
                </a:extLst>
              </p:cNvPr>
              <p:cNvSpPr/>
              <p:nvPr/>
            </p:nvSpPr>
            <p:spPr>
              <a:xfrm>
                <a:off x="9432095" y="4985358"/>
                <a:ext cx="112734" cy="11273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3" name="Straight Connector 42">
                <a:extLst>
                  <a:ext uri="{FF2B5EF4-FFF2-40B4-BE49-F238E27FC236}">
                    <a16:creationId xmlns:a16="http://schemas.microsoft.com/office/drawing/2014/main" id="{D3B89264-28FA-314D-A3E5-C759ED4419B3}"/>
                  </a:ext>
                </a:extLst>
              </p:cNvPr>
              <p:cNvCxnSpPr/>
              <p:nvPr/>
            </p:nvCxnSpPr>
            <p:spPr>
              <a:xfrm>
                <a:off x="9557355" y="5035462"/>
                <a:ext cx="72651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Connector 43">
                <a:extLst>
                  <a:ext uri="{FF2B5EF4-FFF2-40B4-BE49-F238E27FC236}">
                    <a16:creationId xmlns:a16="http://schemas.microsoft.com/office/drawing/2014/main" id="{A5BBED0E-1A58-2C48-9DCD-8517BDAF04F1}"/>
                  </a:ext>
                </a:extLst>
              </p:cNvPr>
              <p:cNvSpPr/>
              <p:nvPr/>
            </p:nvSpPr>
            <p:spPr>
              <a:xfrm>
                <a:off x="10308917" y="4769284"/>
                <a:ext cx="529225" cy="52922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5" dirty="0"/>
                  <a:t>2010</a:t>
                </a:r>
              </a:p>
            </p:txBody>
          </p:sp>
        </p:grpSp>
        <p:sp>
          <p:nvSpPr>
            <p:cNvPr id="45" name="TextBox 44">
              <a:extLst>
                <a:ext uri="{FF2B5EF4-FFF2-40B4-BE49-F238E27FC236}">
                  <a16:creationId xmlns:a16="http://schemas.microsoft.com/office/drawing/2014/main" id="{6F7366A7-6809-9B4D-8BFB-41D3A937B909}"/>
                </a:ext>
              </a:extLst>
            </p:cNvPr>
            <p:cNvSpPr txBox="1"/>
            <p:nvPr/>
          </p:nvSpPr>
          <p:spPr>
            <a:xfrm>
              <a:off x="9635299" y="3778422"/>
              <a:ext cx="2314310" cy="338555"/>
            </a:xfrm>
            <a:prstGeom prst="rect">
              <a:avLst/>
            </a:prstGeom>
            <a:noFill/>
          </p:spPr>
          <p:txBody>
            <a:bodyPr wrap="square" rtlCol="0">
              <a:spAutoFit/>
            </a:bodyPr>
            <a:lstStyle/>
            <a:p>
              <a:r>
                <a:rPr lang="en-US" sz="1050" b="1" dirty="0">
                  <a:solidFill>
                    <a:schemeClr val="accent6">
                      <a:lumMod val="75000"/>
                    </a:schemeClr>
                  </a:solidFill>
                </a:rPr>
                <a:t> Earth Microbiome Project</a:t>
              </a:r>
            </a:p>
          </p:txBody>
        </p:sp>
      </p:grpSp>
      <p:sp>
        <p:nvSpPr>
          <p:cNvPr id="21" name="TextBox 20">
            <a:extLst>
              <a:ext uri="{FF2B5EF4-FFF2-40B4-BE49-F238E27FC236}">
                <a16:creationId xmlns:a16="http://schemas.microsoft.com/office/drawing/2014/main" id="{88FAD396-6BFD-5740-9F49-2C5ECFAEB1ED}"/>
              </a:ext>
            </a:extLst>
          </p:cNvPr>
          <p:cNvSpPr txBox="1"/>
          <p:nvPr/>
        </p:nvSpPr>
        <p:spPr>
          <a:xfrm>
            <a:off x="896930" y="1678201"/>
            <a:ext cx="3737562" cy="523220"/>
          </a:xfrm>
          <a:prstGeom prst="rect">
            <a:avLst/>
          </a:prstGeom>
          <a:noFill/>
        </p:spPr>
        <p:txBody>
          <a:bodyPr wrap="none" rtlCol="0">
            <a:spAutoFit/>
          </a:bodyPr>
          <a:lstStyle/>
          <a:p>
            <a:r>
              <a:rPr lang="en-US" sz="2800" dirty="0"/>
              <a:t>Metagenomics Data Size</a:t>
            </a:r>
          </a:p>
        </p:txBody>
      </p:sp>
      <p:sp>
        <p:nvSpPr>
          <p:cNvPr id="22" name="TextBox 21">
            <a:extLst>
              <a:ext uri="{FF2B5EF4-FFF2-40B4-BE49-F238E27FC236}">
                <a16:creationId xmlns:a16="http://schemas.microsoft.com/office/drawing/2014/main" id="{385D3EF8-35FE-D54B-856B-3C98EFC0BF34}"/>
              </a:ext>
            </a:extLst>
          </p:cNvPr>
          <p:cNvSpPr txBox="1"/>
          <p:nvPr/>
        </p:nvSpPr>
        <p:spPr>
          <a:xfrm>
            <a:off x="5207718" y="1631641"/>
            <a:ext cx="3214021" cy="523220"/>
          </a:xfrm>
          <a:prstGeom prst="rect">
            <a:avLst/>
          </a:prstGeom>
          <a:noFill/>
        </p:spPr>
        <p:txBody>
          <a:bodyPr wrap="none" rtlCol="0">
            <a:spAutoFit/>
          </a:bodyPr>
          <a:lstStyle/>
          <a:p>
            <a:r>
              <a:rPr lang="en-US" sz="2800" dirty="0"/>
              <a:t>Microbiome Projects</a:t>
            </a:r>
          </a:p>
        </p:txBody>
      </p:sp>
    </p:spTree>
    <p:extLst>
      <p:ext uri="{BB962C8B-B14F-4D97-AF65-F5344CB8AC3E}">
        <p14:creationId xmlns:p14="http://schemas.microsoft.com/office/powerpoint/2010/main" val="668694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8226-F418-A349-985E-96C72465CA0B}"/>
              </a:ext>
            </a:extLst>
          </p:cNvPr>
          <p:cNvSpPr>
            <a:spLocks noGrp="1"/>
          </p:cNvSpPr>
          <p:nvPr>
            <p:ph type="title"/>
          </p:nvPr>
        </p:nvSpPr>
        <p:spPr/>
        <p:txBody>
          <a:bodyPr>
            <a:normAutofit/>
          </a:bodyPr>
          <a:lstStyle/>
          <a:p>
            <a:r>
              <a:rPr lang="en-US" dirty="0"/>
              <a:t>Related Work</a:t>
            </a:r>
          </a:p>
        </p:txBody>
      </p:sp>
      <p:cxnSp>
        <p:nvCxnSpPr>
          <p:cNvPr id="5" name="Straight Arrow Connector 4">
            <a:extLst>
              <a:ext uri="{FF2B5EF4-FFF2-40B4-BE49-F238E27FC236}">
                <a16:creationId xmlns:a16="http://schemas.microsoft.com/office/drawing/2014/main" id="{FE5CADE1-013B-7B48-8A40-E3F968CF7B25}"/>
              </a:ext>
            </a:extLst>
          </p:cNvPr>
          <p:cNvCxnSpPr>
            <a:cxnSpLocks/>
          </p:cNvCxnSpPr>
          <p:nvPr/>
        </p:nvCxnSpPr>
        <p:spPr>
          <a:xfrm>
            <a:off x="873230" y="5300238"/>
            <a:ext cx="37202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B14E799-1FB6-3949-90BD-86AEDD415D43}"/>
              </a:ext>
            </a:extLst>
          </p:cNvPr>
          <p:cNvCxnSpPr>
            <a:cxnSpLocks/>
          </p:cNvCxnSpPr>
          <p:nvPr/>
        </p:nvCxnSpPr>
        <p:spPr>
          <a:xfrm flipV="1">
            <a:off x="867714" y="2140756"/>
            <a:ext cx="0" cy="3171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C6CEB5-5884-5C4B-8C26-C4918C0E39E1}"/>
              </a:ext>
            </a:extLst>
          </p:cNvPr>
          <p:cNvSpPr txBox="1"/>
          <p:nvPr/>
        </p:nvSpPr>
        <p:spPr>
          <a:xfrm>
            <a:off x="3920187" y="5288995"/>
            <a:ext cx="720838" cy="276999"/>
          </a:xfrm>
          <a:prstGeom prst="rect">
            <a:avLst/>
          </a:prstGeom>
          <a:noFill/>
        </p:spPr>
        <p:txBody>
          <a:bodyPr wrap="none" rtlCol="0">
            <a:spAutoFit/>
          </a:bodyPr>
          <a:lstStyle/>
          <a:p>
            <a:r>
              <a:rPr lang="en-US" sz="1200" dirty="0"/>
              <a:t>Memory</a:t>
            </a:r>
          </a:p>
        </p:txBody>
      </p:sp>
      <p:sp>
        <p:nvSpPr>
          <p:cNvPr id="18" name="TextBox 17">
            <a:extLst>
              <a:ext uri="{FF2B5EF4-FFF2-40B4-BE49-F238E27FC236}">
                <a16:creationId xmlns:a16="http://schemas.microsoft.com/office/drawing/2014/main" id="{F641D569-8796-8340-AE6B-C9624C75FF6F}"/>
              </a:ext>
            </a:extLst>
          </p:cNvPr>
          <p:cNvSpPr txBox="1"/>
          <p:nvPr/>
        </p:nvSpPr>
        <p:spPr>
          <a:xfrm rot="16200000">
            <a:off x="477422" y="2417233"/>
            <a:ext cx="569387" cy="276999"/>
          </a:xfrm>
          <a:prstGeom prst="rect">
            <a:avLst/>
          </a:prstGeom>
          <a:noFill/>
        </p:spPr>
        <p:txBody>
          <a:bodyPr wrap="none" rtlCol="0">
            <a:spAutoFit/>
          </a:bodyPr>
          <a:lstStyle/>
          <a:p>
            <a:r>
              <a:rPr lang="en-US" sz="1200" dirty="0"/>
              <a:t>Speed</a:t>
            </a:r>
          </a:p>
        </p:txBody>
      </p:sp>
      <p:sp>
        <p:nvSpPr>
          <p:cNvPr id="19" name="Oval 18">
            <a:extLst>
              <a:ext uri="{FF2B5EF4-FFF2-40B4-BE49-F238E27FC236}">
                <a16:creationId xmlns:a16="http://schemas.microsoft.com/office/drawing/2014/main" id="{D3901960-DA57-EF43-9329-2411A9C5B845}"/>
              </a:ext>
            </a:extLst>
          </p:cNvPr>
          <p:cNvSpPr/>
          <p:nvPr/>
        </p:nvSpPr>
        <p:spPr>
          <a:xfrm>
            <a:off x="3720080" y="3359397"/>
            <a:ext cx="873380" cy="25441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Kraken</a:t>
            </a:r>
          </a:p>
        </p:txBody>
      </p:sp>
      <p:sp>
        <p:nvSpPr>
          <p:cNvPr id="20" name="Oval 19">
            <a:extLst>
              <a:ext uri="{FF2B5EF4-FFF2-40B4-BE49-F238E27FC236}">
                <a16:creationId xmlns:a16="http://schemas.microsoft.com/office/drawing/2014/main" id="{7D766CC7-8219-B946-A856-A0FD421F2BC2}"/>
              </a:ext>
            </a:extLst>
          </p:cNvPr>
          <p:cNvSpPr/>
          <p:nvPr/>
        </p:nvSpPr>
        <p:spPr>
          <a:xfrm>
            <a:off x="3183593" y="2627807"/>
            <a:ext cx="736594" cy="276614"/>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Clark</a:t>
            </a:r>
          </a:p>
        </p:txBody>
      </p:sp>
      <p:sp>
        <p:nvSpPr>
          <p:cNvPr id="10" name="Oval 9">
            <a:extLst>
              <a:ext uri="{FF2B5EF4-FFF2-40B4-BE49-F238E27FC236}">
                <a16:creationId xmlns:a16="http://schemas.microsoft.com/office/drawing/2014/main" id="{CBB09068-91BB-D648-950C-8B8B8C81E127}"/>
              </a:ext>
            </a:extLst>
          </p:cNvPr>
          <p:cNvSpPr/>
          <p:nvPr/>
        </p:nvSpPr>
        <p:spPr>
          <a:xfrm>
            <a:off x="1100273" y="4197111"/>
            <a:ext cx="993426" cy="41171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Centrifuge</a:t>
            </a:r>
          </a:p>
        </p:txBody>
      </p:sp>
      <p:sp>
        <p:nvSpPr>
          <p:cNvPr id="11" name="Oval 10">
            <a:extLst>
              <a:ext uri="{FF2B5EF4-FFF2-40B4-BE49-F238E27FC236}">
                <a16:creationId xmlns:a16="http://schemas.microsoft.com/office/drawing/2014/main" id="{5DEA56C4-DF19-4D4E-BFAD-38E650AE76D2}"/>
              </a:ext>
            </a:extLst>
          </p:cNvPr>
          <p:cNvSpPr/>
          <p:nvPr/>
        </p:nvSpPr>
        <p:spPr>
          <a:xfrm>
            <a:off x="2093699" y="4767416"/>
            <a:ext cx="709825" cy="30375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Kaiju</a:t>
            </a:r>
          </a:p>
        </p:txBody>
      </p:sp>
      <p:sp>
        <p:nvSpPr>
          <p:cNvPr id="4" name="Oval 3">
            <a:extLst>
              <a:ext uri="{FF2B5EF4-FFF2-40B4-BE49-F238E27FC236}">
                <a16:creationId xmlns:a16="http://schemas.microsoft.com/office/drawing/2014/main" id="{46CE98F5-E224-7744-A68C-5CB6D5D44CDC}"/>
              </a:ext>
            </a:extLst>
          </p:cNvPr>
          <p:cNvSpPr/>
          <p:nvPr/>
        </p:nvSpPr>
        <p:spPr>
          <a:xfrm>
            <a:off x="2563964" y="3223010"/>
            <a:ext cx="685800" cy="685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deSPI</a:t>
            </a:r>
            <a:endParaRPr lang="en-US" sz="1050" dirty="0"/>
          </a:p>
        </p:txBody>
      </p:sp>
      <p:graphicFrame>
        <p:nvGraphicFramePr>
          <p:cNvPr id="8" name="Table 7">
            <a:extLst>
              <a:ext uri="{FF2B5EF4-FFF2-40B4-BE49-F238E27FC236}">
                <a16:creationId xmlns:a16="http://schemas.microsoft.com/office/drawing/2014/main" id="{143FFC93-C41A-0944-9125-F73C5586C8D2}"/>
              </a:ext>
            </a:extLst>
          </p:cNvPr>
          <p:cNvGraphicFramePr>
            <a:graphicFrameLocks noGrp="1"/>
          </p:cNvGraphicFramePr>
          <p:nvPr>
            <p:extLst/>
          </p:nvPr>
        </p:nvGraphicFramePr>
        <p:xfrm>
          <a:off x="5051071" y="2834486"/>
          <a:ext cx="3285267" cy="2370196"/>
        </p:xfrm>
        <a:graphic>
          <a:graphicData uri="http://schemas.openxmlformats.org/drawingml/2006/table">
            <a:tbl>
              <a:tblPr firstRow="1" bandRow="1">
                <a:tableStyleId>{7E9639D4-E3E2-4D34-9284-5A2195B3D0D7}</a:tableStyleId>
              </a:tblPr>
              <a:tblGrid>
                <a:gridCol w="1095089">
                  <a:extLst>
                    <a:ext uri="{9D8B030D-6E8A-4147-A177-3AD203B41FA5}">
                      <a16:colId xmlns:a16="http://schemas.microsoft.com/office/drawing/2014/main" val="2670273135"/>
                    </a:ext>
                  </a:extLst>
                </a:gridCol>
                <a:gridCol w="1095089">
                  <a:extLst>
                    <a:ext uri="{9D8B030D-6E8A-4147-A177-3AD203B41FA5}">
                      <a16:colId xmlns:a16="http://schemas.microsoft.com/office/drawing/2014/main" val="1936872651"/>
                    </a:ext>
                  </a:extLst>
                </a:gridCol>
                <a:gridCol w="1095089">
                  <a:extLst>
                    <a:ext uri="{9D8B030D-6E8A-4147-A177-3AD203B41FA5}">
                      <a16:colId xmlns:a16="http://schemas.microsoft.com/office/drawing/2014/main" val="1468287104"/>
                    </a:ext>
                  </a:extLst>
                </a:gridCol>
              </a:tblGrid>
              <a:tr h="516308">
                <a:tc>
                  <a:txBody>
                    <a:bodyPr/>
                    <a:lstStyle/>
                    <a:p>
                      <a:pPr algn="ctr"/>
                      <a:r>
                        <a:rPr lang="en-US" sz="1000" dirty="0" err="1"/>
                        <a:t>Engine</a:t>
                      </a:r>
                      <a:r>
                        <a:rPr lang="en-US" sz="1000" baseline="30000" dirty="0" err="1"/>
                        <a:t>a</a:t>
                      </a:r>
                      <a:endParaRPr lang="en-US" sz="1000" dirty="0"/>
                    </a:p>
                  </a:txBody>
                  <a:tcPr marL="68580" marR="68580" marT="34290" marB="34290"/>
                </a:tc>
                <a:tc>
                  <a:txBody>
                    <a:bodyPr/>
                    <a:lstStyle/>
                    <a:p>
                      <a:pPr algn="ctr"/>
                      <a:r>
                        <a:rPr lang="en-US" sz="1000" dirty="0"/>
                        <a:t>Memory</a:t>
                      </a:r>
                    </a:p>
                    <a:p>
                      <a:r>
                        <a:rPr lang="en-US" sz="1000" dirty="0"/>
                        <a:t>            (GB)</a:t>
                      </a:r>
                    </a:p>
                  </a:txBody>
                  <a:tcPr marL="68580" marR="68580" marT="34290" marB="34290"/>
                </a:tc>
                <a:tc>
                  <a:txBody>
                    <a:bodyPr/>
                    <a:lstStyle/>
                    <a:p>
                      <a:pPr algn="ctr"/>
                      <a:r>
                        <a:rPr lang="en-US" sz="1000" dirty="0"/>
                        <a:t>Speed</a:t>
                      </a:r>
                    </a:p>
                    <a:p>
                      <a:pPr algn="ctr"/>
                      <a:r>
                        <a:rPr lang="en-US" sz="1000" dirty="0"/>
                        <a:t>(</a:t>
                      </a:r>
                      <a:r>
                        <a:rPr lang="en-US" sz="1000" dirty="0" err="1"/>
                        <a:t>Kseq</a:t>
                      </a:r>
                      <a:r>
                        <a:rPr lang="en-US" sz="1000" dirty="0"/>
                        <a:t>/m)</a:t>
                      </a:r>
                    </a:p>
                  </a:txBody>
                  <a:tcPr marL="68580" marR="68580" marT="34290" marB="34290"/>
                </a:tc>
                <a:extLst>
                  <a:ext uri="{0D108BD9-81ED-4DB2-BD59-A6C34878D82A}">
                    <a16:rowId xmlns:a16="http://schemas.microsoft.com/office/drawing/2014/main" val="2322666995"/>
                  </a:ext>
                </a:extLst>
              </a:tr>
              <a:tr h="463472">
                <a:tc>
                  <a:txBody>
                    <a:bodyPr/>
                    <a:lstStyle/>
                    <a:p>
                      <a:pPr algn="ctr"/>
                      <a:r>
                        <a:rPr lang="en-US" sz="1000" dirty="0"/>
                        <a:t>Kraken</a:t>
                      </a:r>
                    </a:p>
                  </a:txBody>
                  <a:tcPr marL="68580" marR="68580" marT="34290" marB="34290" anchor="ctr"/>
                </a:tc>
                <a:tc>
                  <a:txBody>
                    <a:bodyPr/>
                    <a:lstStyle/>
                    <a:p>
                      <a:pPr algn="ctr"/>
                      <a:r>
                        <a:rPr lang="en-US" sz="1000" dirty="0"/>
                        <a:t>126</a:t>
                      </a:r>
                    </a:p>
                  </a:txBody>
                  <a:tcPr marL="68580" marR="68580" marT="34290" marB="34290" anchor="ctr"/>
                </a:tc>
                <a:tc>
                  <a:txBody>
                    <a:bodyPr/>
                    <a:lstStyle/>
                    <a:p>
                      <a:pPr algn="ctr"/>
                      <a:r>
                        <a:rPr lang="en-US" sz="1000" dirty="0"/>
                        <a:t>722</a:t>
                      </a:r>
                    </a:p>
                  </a:txBody>
                  <a:tcPr marL="68580" marR="68580" marT="34290" marB="34290" anchor="ctr"/>
                </a:tc>
                <a:extLst>
                  <a:ext uri="{0D108BD9-81ED-4DB2-BD59-A6C34878D82A}">
                    <a16:rowId xmlns:a16="http://schemas.microsoft.com/office/drawing/2014/main" val="536829939"/>
                  </a:ext>
                </a:extLst>
              </a:tr>
              <a:tr h="463472">
                <a:tc>
                  <a:txBody>
                    <a:bodyPr/>
                    <a:lstStyle/>
                    <a:p>
                      <a:pPr algn="ctr"/>
                      <a:r>
                        <a:rPr lang="en-US" sz="1000" dirty="0"/>
                        <a:t>Clark</a:t>
                      </a:r>
                    </a:p>
                  </a:txBody>
                  <a:tcPr marL="68580" marR="68580" marT="34290" marB="34290" anchor="ctr"/>
                </a:tc>
                <a:tc>
                  <a:txBody>
                    <a:bodyPr/>
                    <a:lstStyle/>
                    <a:p>
                      <a:pPr algn="ctr"/>
                      <a:r>
                        <a:rPr lang="en-US" sz="1000" dirty="0"/>
                        <a:t>75</a:t>
                      </a:r>
                    </a:p>
                  </a:txBody>
                  <a:tcPr marL="68580" marR="68580" marT="34290" marB="34290" anchor="ctr"/>
                </a:tc>
                <a:tc>
                  <a:txBody>
                    <a:bodyPr/>
                    <a:lstStyle/>
                    <a:p>
                      <a:pPr algn="ctr"/>
                      <a:r>
                        <a:rPr lang="en-US" sz="1000" dirty="0"/>
                        <a:t>1077</a:t>
                      </a:r>
                    </a:p>
                  </a:txBody>
                  <a:tcPr marL="68580" marR="68580" marT="34290" marB="34290" anchor="ctr"/>
                </a:tc>
                <a:extLst>
                  <a:ext uri="{0D108BD9-81ED-4DB2-BD59-A6C34878D82A}">
                    <a16:rowId xmlns:a16="http://schemas.microsoft.com/office/drawing/2014/main" val="1411997598"/>
                  </a:ext>
                </a:extLst>
              </a:tr>
              <a:tr h="463472">
                <a:tc>
                  <a:txBody>
                    <a:bodyPr/>
                    <a:lstStyle/>
                    <a:p>
                      <a:pPr algn="ctr"/>
                      <a:r>
                        <a:rPr lang="en-US" sz="1000" dirty="0"/>
                        <a:t>Centrifuge</a:t>
                      </a:r>
                    </a:p>
                  </a:txBody>
                  <a:tcPr marL="68580" marR="68580" marT="34290" marB="34290" anchor="ctr"/>
                </a:tc>
                <a:tc>
                  <a:txBody>
                    <a:bodyPr/>
                    <a:lstStyle/>
                    <a:p>
                      <a:pPr algn="ctr"/>
                      <a:r>
                        <a:rPr lang="en-US" sz="1000" dirty="0"/>
                        <a:t>10</a:t>
                      </a:r>
                    </a:p>
                  </a:txBody>
                  <a:tcPr marL="68580" marR="68580" marT="34290" marB="34290" anchor="ctr"/>
                </a:tc>
                <a:tc>
                  <a:txBody>
                    <a:bodyPr/>
                    <a:lstStyle/>
                    <a:p>
                      <a:pPr algn="ctr"/>
                      <a:r>
                        <a:rPr lang="en-US" sz="1000" dirty="0"/>
                        <a:t>416</a:t>
                      </a:r>
                    </a:p>
                  </a:txBody>
                  <a:tcPr marL="68580" marR="68580" marT="34290" marB="34290" anchor="ctr"/>
                </a:tc>
                <a:extLst>
                  <a:ext uri="{0D108BD9-81ED-4DB2-BD59-A6C34878D82A}">
                    <a16:rowId xmlns:a16="http://schemas.microsoft.com/office/drawing/2014/main" val="2278663727"/>
                  </a:ext>
                </a:extLst>
              </a:tr>
              <a:tr h="463472">
                <a:tc>
                  <a:txBody>
                    <a:bodyPr/>
                    <a:lstStyle/>
                    <a:p>
                      <a:pPr algn="ctr"/>
                      <a:r>
                        <a:rPr lang="en-US" sz="1000" dirty="0"/>
                        <a:t>Kaiju</a:t>
                      </a:r>
                    </a:p>
                  </a:txBody>
                  <a:tcPr marL="68580" marR="68580" marT="34290" marB="34290" anchor="ctr"/>
                </a:tc>
                <a:tc>
                  <a:txBody>
                    <a:bodyPr/>
                    <a:lstStyle/>
                    <a:p>
                      <a:pPr algn="ctr"/>
                      <a:r>
                        <a:rPr lang="en-US" sz="1000" dirty="0"/>
                        <a:t>14</a:t>
                      </a:r>
                    </a:p>
                  </a:txBody>
                  <a:tcPr marL="68580" marR="68580" marT="34290" marB="34290" anchor="ctr"/>
                </a:tc>
                <a:tc>
                  <a:txBody>
                    <a:bodyPr/>
                    <a:lstStyle/>
                    <a:p>
                      <a:pPr algn="ctr"/>
                      <a:r>
                        <a:rPr lang="en-US" sz="1000" dirty="0"/>
                        <a:t>195</a:t>
                      </a:r>
                    </a:p>
                  </a:txBody>
                  <a:tcPr marL="68580" marR="68580" marT="34290" marB="34290" anchor="ctr"/>
                </a:tc>
                <a:extLst>
                  <a:ext uri="{0D108BD9-81ED-4DB2-BD59-A6C34878D82A}">
                    <a16:rowId xmlns:a16="http://schemas.microsoft.com/office/drawing/2014/main" val="2941237891"/>
                  </a:ext>
                </a:extLst>
              </a:tr>
            </a:tbl>
          </a:graphicData>
        </a:graphic>
      </p:graphicFrame>
      <p:sp>
        <p:nvSpPr>
          <p:cNvPr id="7" name="TextBox 6">
            <a:extLst>
              <a:ext uri="{FF2B5EF4-FFF2-40B4-BE49-F238E27FC236}">
                <a16:creationId xmlns:a16="http://schemas.microsoft.com/office/drawing/2014/main" id="{F4BEC0B6-56BE-6040-967B-89B6D1F96331}"/>
              </a:ext>
            </a:extLst>
          </p:cNvPr>
          <p:cNvSpPr txBox="1"/>
          <p:nvPr/>
        </p:nvSpPr>
        <p:spPr>
          <a:xfrm>
            <a:off x="5051071" y="5282068"/>
            <a:ext cx="4237308" cy="300082"/>
          </a:xfrm>
          <a:prstGeom prst="rect">
            <a:avLst/>
          </a:prstGeom>
          <a:noFill/>
        </p:spPr>
        <p:txBody>
          <a:bodyPr wrap="square" rtlCol="0">
            <a:spAutoFit/>
          </a:bodyPr>
          <a:lstStyle/>
          <a:p>
            <a:r>
              <a:rPr lang="en-US" sz="1350" b="1" dirty="0"/>
              <a:t>a</a:t>
            </a:r>
            <a:r>
              <a:rPr lang="en-US" sz="1350" dirty="0"/>
              <a:t>: statistics collected from the test on simulated datasets</a:t>
            </a:r>
          </a:p>
        </p:txBody>
      </p:sp>
      <p:sp>
        <p:nvSpPr>
          <p:cNvPr id="15" name="TextBox 14">
            <a:extLst>
              <a:ext uri="{FF2B5EF4-FFF2-40B4-BE49-F238E27FC236}">
                <a16:creationId xmlns:a16="http://schemas.microsoft.com/office/drawing/2014/main" id="{E8989B5B-EAA2-F848-BF20-681BDD8080F3}"/>
              </a:ext>
            </a:extLst>
          </p:cNvPr>
          <p:cNvSpPr txBox="1"/>
          <p:nvPr/>
        </p:nvSpPr>
        <p:spPr>
          <a:xfrm>
            <a:off x="829302" y="1554919"/>
            <a:ext cx="5143396" cy="523220"/>
          </a:xfrm>
          <a:prstGeom prst="rect">
            <a:avLst/>
          </a:prstGeom>
          <a:noFill/>
        </p:spPr>
        <p:txBody>
          <a:bodyPr wrap="none" rtlCol="0">
            <a:spAutoFit/>
          </a:bodyPr>
          <a:lstStyle/>
          <a:p>
            <a:r>
              <a:rPr lang="en-US" sz="2800" dirty="0"/>
              <a:t>Metagenomics Classification Tools</a:t>
            </a:r>
          </a:p>
        </p:txBody>
      </p:sp>
    </p:spTree>
    <p:extLst>
      <p:ext uri="{BB962C8B-B14F-4D97-AF65-F5344CB8AC3E}">
        <p14:creationId xmlns:p14="http://schemas.microsoft.com/office/powerpoint/2010/main" val="178768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3A85-9290-E347-BF0A-5718FEF50FF7}"/>
              </a:ext>
            </a:extLst>
          </p:cNvPr>
          <p:cNvSpPr>
            <a:spLocks noGrp="1"/>
          </p:cNvSpPr>
          <p:nvPr>
            <p:ph type="title"/>
          </p:nvPr>
        </p:nvSpPr>
        <p:spPr/>
        <p:txBody>
          <a:bodyPr>
            <a:normAutofit/>
          </a:bodyPr>
          <a:lstStyle/>
          <a:p>
            <a:r>
              <a:rPr lang="en-US" dirty="0"/>
              <a:t>Background </a:t>
            </a:r>
          </a:p>
        </p:txBody>
      </p:sp>
      <p:grpSp>
        <p:nvGrpSpPr>
          <p:cNvPr id="6" name="Group 5">
            <a:extLst>
              <a:ext uri="{FF2B5EF4-FFF2-40B4-BE49-F238E27FC236}">
                <a16:creationId xmlns:a16="http://schemas.microsoft.com/office/drawing/2014/main" id="{771F482A-0B1A-6C42-95E5-444A3F623125}"/>
              </a:ext>
            </a:extLst>
          </p:cNvPr>
          <p:cNvGrpSpPr/>
          <p:nvPr/>
        </p:nvGrpSpPr>
        <p:grpSpPr>
          <a:xfrm>
            <a:off x="699067" y="2087687"/>
            <a:ext cx="2848343" cy="1552313"/>
            <a:chOff x="1763766" y="1690688"/>
            <a:chExt cx="3797790" cy="2069750"/>
          </a:xfrm>
        </p:grpSpPr>
        <p:sp>
          <p:nvSpPr>
            <p:cNvPr id="8" name="Oval 7">
              <a:extLst>
                <a:ext uri="{FF2B5EF4-FFF2-40B4-BE49-F238E27FC236}">
                  <a16:creationId xmlns:a16="http://schemas.microsoft.com/office/drawing/2014/main" id="{F62E706A-DBB1-D44D-A90D-057E13A6B470}"/>
                </a:ext>
              </a:extLst>
            </p:cNvPr>
            <p:cNvSpPr/>
            <p:nvPr/>
          </p:nvSpPr>
          <p:spPr>
            <a:xfrm>
              <a:off x="1763766" y="1690688"/>
              <a:ext cx="3797790" cy="2069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7729FCDB-F9DF-3F40-88CE-83B709148B40}"/>
                </a:ext>
              </a:extLst>
            </p:cNvPr>
            <p:cNvPicPr>
              <a:picLocks noChangeAspect="1"/>
            </p:cNvPicPr>
            <p:nvPr/>
          </p:nvPicPr>
          <p:blipFill>
            <a:blip r:embed="rId3"/>
            <a:stretch>
              <a:fillRect/>
            </a:stretch>
          </p:blipFill>
          <p:spPr>
            <a:xfrm>
              <a:off x="2424465" y="2087990"/>
              <a:ext cx="995765" cy="665171"/>
            </a:xfrm>
            <a:prstGeom prst="rect">
              <a:avLst/>
            </a:prstGeom>
            <a:effectLst>
              <a:softEdge rad="50800"/>
            </a:effectLst>
          </p:spPr>
        </p:pic>
        <p:pic>
          <p:nvPicPr>
            <p:cNvPr id="5" name="Picture 4">
              <a:extLst>
                <a:ext uri="{FF2B5EF4-FFF2-40B4-BE49-F238E27FC236}">
                  <a16:creationId xmlns:a16="http://schemas.microsoft.com/office/drawing/2014/main" id="{1865BFC4-AD91-9E4F-800B-875520115DB1}"/>
                </a:ext>
              </a:extLst>
            </p:cNvPr>
            <p:cNvPicPr>
              <a:picLocks noChangeAspect="1"/>
            </p:cNvPicPr>
            <p:nvPr/>
          </p:nvPicPr>
          <p:blipFill>
            <a:blip r:embed="rId4"/>
            <a:stretch>
              <a:fillRect/>
            </a:stretch>
          </p:blipFill>
          <p:spPr>
            <a:xfrm>
              <a:off x="3719057" y="2087990"/>
              <a:ext cx="1108618" cy="665171"/>
            </a:xfrm>
            <a:prstGeom prst="rect">
              <a:avLst/>
            </a:prstGeom>
            <a:effectLst>
              <a:softEdge rad="38100"/>
            </a:effectLst>
          </p:spPr>
        </p:pic>
        <p:pic>
          <p:nvPicPr>
            <p:cNvPr id="9" name="Picture 8">
              <a:extLst>
                <a:ext uri="{FF2B5EF4-FFF2-40B4-BE49-F238E27FC236}">
                  <a16:creationId xmlns:a16="http://schemas.microsoft.com/office/drawing/2014/main" id="{00EDBF40-893B-2444-AE8F-7602BF3BC2D3}"/>
                </a:ext>
              </a:extLst>
            </p:cNvPr>
            <p:cNvPicPr>
              <a:picLocks noChangeAspect="1"/>
            </p:cNvPicPr>
            <p:nvPr/>
          </p:nvPicPr>
          <p:blipFill>
            <a:blip r:embed="rId5"/>
            <a:stretch>
              <a:fillRect/>
            </a:stretch>
          </p:blipFill>
          <p:spPr>
            <a:xfrm>
              <a:off x="2425090" y="2796274"/>
              <a:ext cx="1112989" cy="765608"/>
            </a:xfrm>
            <a:prstGeom prst="rect">
              <a:avLst/>
            </a:prstGeom>
            <a:effectLst>
              <a:softEdge rad="50800"/>
            </a:effectLst>
          </p:spPr>
        </p:pic>
        <p:pic>
          <p:nvPicPr>
            <p:cNvPr id="7" name="Picture 6">
              <a:extLst>
                <a:ext uri="{FF2B5EF4-FFF2-40B4-BE49-F238E27FC236}">
                  <a16:creationId xmlns:a16="http://schemas.microsoft.com/office/drawing/2014/main" id="{A02CB5A6-CD6F-BE4F-BE92-88F17836ADFB}"/>
                </a:ext>
              </a:extLst>
            </p:cNvPr>
            <p:cNvPicPr>
              <a:picLocks noChangeAspect="1"/>
            </p:cNvPicPr>
            <p:nvPr/>
          </p:nvPicPr>
          <p:blipFill>
            <a:blip r:embed="rId6"/>
            <a:stretch>
              <a:fillRect/>
            </a:stretch>
          </p:blipFill>
          <p:spPr>
            <a:xfrm>
              <a:off x="3893985" y="2782254"/>
              <a:ext cx="793647" cy="793647"/>
            </a:xfrm>
            <a:prstGeom prst="rect">
              <a:avLst/>
            </a:prstGeom>
            <a:effectLst>
              <a:softEdge rad="127000"/>
            </a:effectLst>
          </p:spPr>
        </p:pic>
      </p:grpSp>
      <p:pic>
        <p:nvPicPr>
          <p:cNvPr id="3" name="Picture 2">
            <a:extLst>
              <a:ext uri="{FF2B5EF4-FFF2-40B4-BE49-F238E27FC236}">
                <a16:creationId xmlns:a16="http://schemas.microsoft.com/office/drawing/2014/main" id="{6E4A65B2-9B6D-E940-B44D-D32A9F7CE6FB}"/>
              </a:ext>
            </a:extLst>
          </p:cNvPr>
          <p:cNvPicPr>
            <a:picLocks noChangeAspect="1"/>
          </p:cNvPicPr>
          <p:nvPr/>
        </p:nvPicPr>
        <p:blipFill>
          <a:blip r:embed="rId7"/>
          <a:stretch>
            <a:fillRect/>
          </a:stretch>
        </p:blipFill>
        <p:spPr>
          <a:xfrm>
            <a:off x="1428685" y="4254654"/>
            <a:ext cx="1356812" cy="13568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Down Arrow 9">
            <a:extLst>
              <a:ext uri="{FF2B5EF4-FFF2-40B4-BE49-F238E27FC236}">
                <a16:creationId xmlns:a16="http://schemas.microsoft.com/office/drawing/2014/main" id="{25A061B4-411D-0640-8296-351DE5F159F4}"/>
              </a:ext>
            </a:extLst>
          </p:cNvPr>
          <p:cNvSpPr/>
          <p:nvPr/>
        </p:nvSpPr>
        <p:spPr>
          <a:xfrm>
            <a:off x="2052899" y="3778946"/>
            <a:ext cx="149105" cy="32880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2" name="Group 31">
            <a:extLst>
              <a:ext uri="{FF2B5EF4-FFF2-40B4-BE49-F238E27FC236}">
                <a16:creationId xmlns:a16="http://schemas.microsoft.com/office/drawing/2014/main" id="{51C20CE2-E816-BB48-B45A-86F77B9DBBBC}"/>
              </a:ext>
            </a:extLst>
          </p:cNvPr>
          <p:cNvGrpSpPr/>
          <p:nvPr/>
        </p:nvGrpSpPr>
        <p:grpSpPr>
          <a:xfrm>
            <a:off x="3593023" y="3205736"/>
            <a:ext cx="1799236" cy="1181100"/>
            <a:chOff x="6273001" y="1513013"/>
            <a:chExt cx="2962201" cy="1574800"/>
          </a:xfrm>
        </p:grpSpPr>
        <p:cxnSp>
          <p:nvCxnSpPr>
            <p:cNvPr id="20" name="Straight Connector 19">
              <a:extLst>
                <a:ext uri="{FF2B5EF4-FFF2-40B4-BE49-F238E27FC236}">
                  <a16:creationId xmlns:a16="http://schemas.microsoft.com/office/drawing/2014/main" id="{21AE1418-1D7A-6D45-A57C-0957575A1E89}"/>
                </a:ext>
              </a:extLst>
            </p:cNvPr>
            <p:cNvCxnSpPr>
              <a:cxnSpLocks/>
            </p:cNvCxnSpPr>
            <p:nvPr/>
          </p:nvCxnSpPr>
          <p:spPr>
            <a:xfrm rot="-960000">
              <a:off x="6425852" y="2229633"/>
              <a:ext cx="5135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91D15A-8F2E-624D-AC83-2B4D7288B85B}"/>
                </a:ext>
              </a:extLst>
            </p:cNvPr>
            <p:cNvCxnSpPr>
              <a:cxnSpLocks/>
            </p:cNvCxnSpPr>
            <p:nvPr/>
          </p:nvCxnSpPr>
          <p:spPr>
            <a:xfrm rot="-960000">
              <a:off x="6682635" y="2465062"/>
              <a:ext cx="51356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0FDA1C-D1B1-FA44-AB56-73F4C7076238}"/>
                </a:ext>
              </a:extLst>
            </p:cNvPr>
            <p:cNvCxnSpPr>
              <a:cxnSpLocks/>
            </p:cNvCxnSpPr>
            <p:nvPr/>
          </p:nvCxnSpPr>
          <p:spPr>
            <a:xfrm rot="-960000">
              <a:off x="7551106" y="1862043"/>
              <a:ext cx="513567"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E7766E-11E8-9B4E-85B8-7EC6E9E37B68}"/>
                </a:ext>
              </a:extLst>
            </p:cNvPr>
            <p:cNvCxnSpPr>
              <a:cxnSpLocks/>
            </p:cNvCxnSpPr>
            <p:nvPr/>
          </p:nvCxnSpPr>
          <p:spPr>
            <a:xfrm rot="-960000">
              <a:off x="7091819" y="2460188"/>
              <a:ext cx="513567"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B60376-F401-0149-AF21-4789B3908DAF}"/>
                </a:ext>
              </a:extLst>
            </p:cNvPr>
            <p:cNvCxnSpPr>
              <a:cxnSpLocks/>
            </p:cNvCxnSpPr>
            <p:nvPr/>
          </p:nvCxnSpPr>
          <p:spPr>
            <a:xfrm rot="-960000">
              <a:off x="7091819" y="2118508"/>
              <a:ext cx="51356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872F1F-613E-7E4B-977E-1AC442C89231}"/>
                </a:ext>
              </a:extLst>
            </p:cNvPr>
            <p:cNvCxnSpPr>
              <a:cxnSpLocks/>
            </p:cNvCxnSpPr>
            <p:nvPr/>
          </p:nvCxnSpPr>
          <p:spPr>
            <a:xfrm rot="-960000">
              <a:off x="7807889" y="2307791"/>
              <a:ext cx="513567"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75B5A2-B188-274F-BE8B-5F314853213A}"/>
                </a:ext>
              </a:extLst>
            </p:cNvPr>
            <p:cNvCxnSpPr>
              <a:cxnSpLocks/>
            </p:cNvCxnSpPr>
            <p:nvPr/>
          </p:nvCxnSpPr>
          <p:spPr>
            <a:xfrm rot="-960000">
              <a:off x="7551106" y="2494155"/>
              <a:ext cx="51356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024F4F-B02D-CA42-B03B-4CF1BB250823}"/>
                </a:ext>
              </a:extLst>
            </p:cNvPr>
            <p:cNvCxnSpPr>
              <a:cxnSpLocks/>
            </p:cNvCxnSpPr>
            <p:nvPr/>
          </p:nvCxnSpPr>
          <p:spPr>
            <a:xfrm rot="-960000">
              <a:off x="7250482" y="2667797"/>
              <a:ext cx="513567" cy="0"/>
            </a:xfrm>
            <a:prstGeom prst="line">
              <a:avLst/>
            </a:prstGeom>
            <a:ln w="571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411EC3-5645-8141-95BC-5EB89E2C1AF4}"/>
                </a:ext>
              </a:extLst>
            </p:cNvPr>
            <p:cNvCxnSpPr>
              <a:cxnSpLocks/>
            </p:cNvCxnSpPr>
            <p:nvPr/>
          </p:nvCxnSpPr>
          <p:spPr>
            <a:xfrm rot="-960000">
              <a:off x="7807889" y="2155129"/>
              <a:ext cx="513567"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94F8CA-CBDB-1C49-B570-4D682473F56D}"/>
                </a:ext>
              </a:extLst>
            </p:cNvPr>
            <p:cNvCxnSpPr>
              <a:cxnSpLocks/>
            </p:cNvCxnSpPr>
            <p:nvPr/>
          </p:nvCxnSpPr>
          <p:spPr>
            <a:xfrm rot="-960000">
              <a:off x="8321456" y="2508175"/>
              <a:ext cx="51356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C3A058A-3187-7545-AC7F-878AE7D11655}"/>
                </a:ext>
              </a:extLst>
            </p:cNvPr>
            <p:cNvSpPr/>
            <p:nvPr/>
          </p:nvSpPr>
          <p:spPr>
            <a:xfrm>
              <a:off x="6273001" y="1513013"/>
              <a:ext cx="2962201" cy="15748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Down Arrow 32">
            <a:extLst>
              <a:ext uri="{FF2B5EF4-FFF2-40B4-BE49-F238E27FC236}">
                <a16:creationId xmlns:a16="http://schemas.microsoft.com/office/drawing/2014/main" id="{209F1365-D0A0-9444-9A28-300FC20E631B}"/>
              </a:ext>
            </a:extLst>
          </p:cNvPr>
          <p:cNvSpPr/>
          <p:nvPr/>
        </p:nvSpPr>
        <p:spPr>
          <a:xfrm rot="14089716">
            <a:off x="3160867" y="4242936"/>
            <a:ext cx="169367" cy="32278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ounded Rectangle 35">
            <a:extLst>
              <a:ext uri="{FF2B5EF4-FFF2-40B4-BE49-F238E27FC236}">
                <a16:creationId xmlns:a16="http://schemas.microsoft.com/office/drawing/2014/main" id="{CB30FA3E-2E9A-1844-A06C-F4B2C62CDD1D}"/>
              </a:ext>
            </a:extLst>
          </p:cNvPr>
          <p:cNvSpPr/>
          <p:nvPr/>
        </p:nvSpPr>
        <p:spPr>
          <a:xfrm>
            <a:off x="6831279" y="2423242"/>
            <a:ext cx="1282535" cy="6858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Metagenomics Profiling</a:t>
            </a:r>
          </a:p>
        </p:txBody>
      </p:sp>
      <p:sp>
        <p:nvSpPr>
          <p:cNvPr id="41" name="Rounded Rectangle 40">
            <a:extLst>
              <a:ext uri="{FF2B5EF4-FFF2-40B4-BE49-F238E27FC236}">
                <a16:creationId xmlns:a16="http://schemas.microsoft.com/office/drawing/2014/main" id="{B55FD118-94CE-4D45-B81B-D30DB7FBB144}"/>
              </a:ext>
            </a:extLst>
          </p:cNvPr>
          <p:cNvSpPr/>
          <p:nvPr/>
        </p:nvSpPr>
        <p:spPr>
          <a:xfrm>
            <a:off x="6831279" y="3716032"/>
            <a:ext cx="1282535" cy="6858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Species Discovery</a:t>
            </a:r>
          </a:p>
        </p:txBody>
      </p:sp>
      <p:sp>
        <p:nvSpPr>
          <p:cNvPr id="46" name="TextBox 45">
            <a:extLst>
              <a:ext uri="{FF2B5EF4-FFF2-40B4-BE49-F238E27FC236}">
                <a16:creationId xmlns:a16="http://schemas.microsoft.com/office/drawing/2014/main" id="{4D17769C-0019-7A4D-B3CD-A26E3F6BBA0E}"/>
              </a:ext>
            </a:extLst>
          </p:cNvPr>
          <p:cNvSpPr txBox="1"/>
          <p:nvPr/>
        </p:nvSpPr>
        <p:spPr>
          <a:xfrm rot="20031434">
            <a:off x="5585730" y="2815302"/>
            <a:ext cx="708079" cy="300082"/>
          </a:xfrm>
          <a:prstGeom prst="rect">
            <a:avLst/>
          </a:prstGeom>
          <a:noFill/>
        </p:spPr>
        <p:txBody>
          <a:bodyPr wrap="none" rtlCol="0">
            <a:spAutoFit/>
          </a:bodyPr>
          <a:lstStyle/>
          <a:p>
            <a:r>
              <a:rPr lang="en-US" sz="1350" dirty="0"/>
              <a:t>Classify</a:t>
            </a:r>
          </a:p>
        </p:txBody>
      </p:sp>
      <p:sp>
        <p:nvSpPr>
          <p:cNvPr id="38" name="TextBox 37">
            <a:extLst>
              <a:ext uri="{FF2B5EF4-FFF2-40B4-BE49-F238E27FC236}">
                <a16:creationId xmlns:a16="http://schemas.microsoft.com/office/drawing/2014/main" id="{0AEB901F-4D89-734A-98A8-07ABF3A2F6D7}"/>
              </a:ext>
            </a:extLst>
          </p:cNvPr>
          <p:cNvSpPr txBox="1"/>
          <p:nvPr/>
        </p:nvSpPr>
        <p:spPr>
          <a:xfrm rot="415345">
            <a:off x="5740647" y="3582362"/>
            <a:ext cx="861133" cy="300082"/>
          </a:xfrm>
          <a:prstGeom prst="rect">
            <a:avLst/>
          </a:prstGeom>
          <a:noFill/>
        </p:spPr>
        <p:txBody>
          <a:bodyPr wrap="none" rtlCol="0">
            <a:spAutoFit/>
          </a:bodyPr>
          <a:lstStyle/>
          <a:p>
            <a:r>
              <a:rPr lang="en-US" sz="1350" dirty="0"/>
              <a:t>Assemble</a:t>
            </a:r>
          </a:p>
        </p:txBody>
      </p:sp>
      <p:sp>
        <p:nvSpPr>
          <p:cNvPr id="40" name="Down Arrow 39">
            <a:extLst>
              <a:ext uri="{FF2B5EF4-FFF2-40B4-BE49-F238E27FC236}">
                <a16:creationId xmlns:a16="http://schemas.microsoft.com/office/drawing/2014/main" id="{5100FA50-54CE-1D42-BDE2-69BF0EC234EA}"/>
              </a:ext>
            </a:extLst>
          </p:cNvPr>
          <p:cNvSpPr/>
          <p:nvPr/>
        </p:nvSpPr>
        <p:spPr>
          <a:xfrm rot="16647622">
            <a:off x="6124751" y="3422097"/>
            <a:ext cx="158331" cy="1074775"/>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Down Arrow 33">
            <a:extLst>
              <a:ext uri="{FF2B5EF4-FFF2-40B4-BE49-F238E27FC236}">
                <a16:creationId xmlns:a16="http://schemas.microsoft.com/office/drawing/2014/main" id="{14778905-CC85-EC4E-B019-D8C9DD7FBC0A}"/>
              </a:ext>
            </a:extLst>
          </p:cNvPr>
          <p:cNvSpPr/>
          <p:nvPr/>
        </p:nvSpPr>
        <p:spPr>
          <a:xfrm rot="14709343">
            <a:off x="6014614" y="2629620"/>
            <a:ext cx="178151" cy="99442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CE396085-DDCF-CE47-BA09-77CB6A856AB6}"/>
              </a:ext>
            </a:extLst>
          </p:cNvPr>
          <p:cNvSpPr/>
          <p:nvPr/>
        </p:nvSpPr>
        <p:spPr>
          <a:xfrm rot="19423904">
            <a:off x="5447550" y="2575283"/>
            <a:ext cx="967271"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3853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1018840-EF36-C54E-AF17-5E39148A363F}"/>
              </a:ext>
            </a:extLst>
          </p:cNvPr>
          <p:cNvPicPr>
            <a:picLocks noChangeAspect="1"/>
          </p:cNvPicPr>
          <p:nvPr/>
        </p:nvPicPr>
        <p:blipFill>
          <a:blip r:embed="rId3"/>
          <a:stretch>
            <a:fillRect/>
          </a:stretch>
        </p:blipFill>
        <p:spPr>
          <a:xfrm>
            <a:off x="708326" y="2390648"/>
            <a:ext cx="2517983" cy="2398788"/>
          </a:xfrm>
          <a:prstGeom prst="rect">
            <a:avLst/>
          </a:prstGeom>
          <a:ln>
            <a:noFill/>
          </a:ln>
          <a:effectLst>
            <a:softEdge rad="112500"/>
          </a:effectLst>
        </p:spPr>
      </p:pic>
      <p:sp>
        <p:nvSpPr>
          <p:cNvPr id="2" name="Title 1">
            <a:extLst>
              <a:ext uri="{FF2B5EF4-FFF2-40B4-BE49-F238E27FC236}">
                <a16:creationId xmlns:a16="http://schemas.microsoft.com/office/drawing/2014/main" id="{DA80E403-2874-B245-B7F3-0400321B3AA9}"/>
              </a:ext>
            </a:extLst>
          </p:cNvPr>
          <p:cNvSpPr>
            <a:spLocks noGrp="1"/>
          </p:cNvSpPr>
          <p:nvPr>
            <p:ph type="title"/>
          </p:nvPr>
        </p:nvSpPr>
        <p:spPr/>
        <p:txBody>
          <a:bodyPr/>
          <a:lstStyle/>
          <a:p>
            <a:r>
              <a:rPr lang="en-US" dirty="0"/>
              <a:t>Related Work</a:t>
            </a:r>
          </a:p>
        </p:txBody>
      </p:sp>
      <p:pic>
        <p:nvPicPr>
          <p:cNvPr id="5" name="Picture 4">
            <a:extLst>
              <a:ext uri="{FF2B5EF4-FFF2-40B4-BE49-F238E27FC236}">
                <a16:creationId xmlns:a16="http://schemas.microsoft.com/office/drawing/2014/main" id="{E04926E4-99E2-024D-9431-7E9E4B502B8E}"/>
              </a:ext>
            </a:extLst>
          </p:cNvPr>
          <p:cNvPicPr>
            <a:picLocks noChangeAspect="1"/>
          </p:cNvPicPr>
          <p:nvPr/>
        </p:nvPicPr>
        <p:blipFill>
          <a:blip r:embed="rId4"/>
          <a:stretch>
            <a:fillRect/>
          </a:stretch>
        </p:blipFill>
        <p:spPr>
          <a:xfrm>
            <a:off x="4360124" y="2322436"/>
            <a:ext cx="2646447" cy="2535213"/>
          </a:xfrm>
          <a:prstGeom prst="rect">
            <a:avLst/>
          </a:prstGeom>
          <a:ln>
            <a:noFill/>
          </a:ln>
          <a:effectLst>
            <a:softEdge rad="112500"/>
          </a:effectLst>
        </p:spPr>
      </p:pic>
      <p:pic>
        <p:nvPicPr>
          <p:cNvPr id="7" name="Picture 6">
            <a:extLst>
              <a:ext uri="{FF2B5EF4-FFF2-40B4-BE49-F238E27FC236}">
                <a16:creationId xmlns:a16="http://schemas.microsoft.com/office/drawing/2014/main" id="{4DF424F4-1F18-5745-A5FB-713E36D66E1F}"/>
              </a:ext>
            </a:extLst>
          </p:cNvPr>
          <p:cNvPicPr>
            <a:picLocks noChangeAspect="1"/>
          </p:cNvPicPr>
          <p:nvPr/>
        </p:nvPicPr>
        <p:blipFill>
          <a:blip r:embed="rId5"/>
          <a:stretch>
            <a:fillRect/>
          </a:stretch>
        </p:blipFill>
        <p:spPr>
          <a:xfrm>
            <a:off x="5854524" y="3368096"/>
            <a:ext cx="2546026" cy="241314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D426376-77C6-9043-9C72-61DB3BAEB6F3}"/>
              </a:ext>
            </a:extLst>
          </p:cNvPr>
          <p:cNvPicPr>
            <a:picLocks noChangeAspect="1"/>
          </p:cNvPicPr>
          <p:nvPr/>
        </p:nvPicPr>
        <p:blipFill>
          <a:blip r:embed="rId6"/>
          <a:stretch>
            <a:fillRect/>
          </a:stretch>
        </p:blipFill>
        <p:spPr>
          <a:xfrm>
            <a:off x="2592850" y="3448820"/>
            <a:ext cx="2682493" cy="241314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C6910748-93FA-5A49-81E1-3CBC66E5FAD5}"/>
              </a:ext>
            </a:extLst>
          </p:cNvPr>
          <p:cNvSpPr txBox="1"/>
          <p:nvPr/>
        </p:nvSpPr>
        <p:spPr>
          <a:xfrm>
            <a:off x="868747" y="1533823"/>
            <a:ext cx="5143396" cy="523220"/>
          </a:xfrm>
          <a:prstGeom prst="rect">
            <a:avLst/>
          </a:prstGeom>
          <a:noFill/>
        </p:spPr>
        <p:txBody>
          <a:bodyPr wrap="none" rtlCol="0">
            <a:spAutoFit/>
          </a:bodyPr>
          <a:lstStyle/>
          <a:p>
            <a:r>
              <a:rPr lang="en-US" sz="2800" dirty="0"/>
              <a:t>Metagenomics Classification Tools</a:t>
            </a:r>
          </a:p>
        </p:txBody>
      </p:sp>
    </p:spTree>
    <p:extLst>
      <p:ext uri="{BB962C8B-B14F-4D97-AF65-F5344CB8AC3E}">
        <p14:creationId xmlns:p14="http://schemas.microsoft.com/office/powerpoint/2010/main" val="61617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8226-F418-A349-985E-96C72465CA0B}"/>
              </a:ext>
            </a:extLst>
          </p:cNvPr>
          <p:cNvSpPr>
            <a:spLocks noGrp="1"/>
          </p:cNvSpPr>
          <p:nvPr>
            <p:ph type="title"/>
          </p:nvPr>
        </p:nvSpPr>
        <p:spPr/>
        <p:txBody>
          <a:bodyPr>
            <a:normAutofit/>
          </a:bodyPr>
          <a:lstStyle/>
          <a:p>
            <a:r>
              <a:rPr lang="en-US" dirty="0"/>
              <a:t>Related Work</a:t>
            </a:r>
          </a:p>
        </p:txBody>
      </p:sp>
      <p:cxnSp>
        <p:nvCxnSpPr>
          <p:cNvPr id="5" name="Straight Arrow Connector 4">
            <a:extLst>
              <a:ext uri="{FF2B5EF4-FFF2-40B4-BE49-F238E27FC236}">
                <a16:creationId xmlns:a16="http://schemas.microsoft.com/office/drawing/2014/main" id="{FE5CADE1-013B-7B48-8A40-E3F968CF7B25}"/>
              </a:ext>
            </a:extLst>
          </p:cNvPr>
          <p:cNvCxnSpPr>
            <a:cxnSpLocks/>
          </p:cNvCxnSpPr>
          <p:nvPr/>
        </p:nvCxnSpPr>
        <p:spPr>
          <a:xfrm>
            <a:off x="2594450" y="5676754"/>
            <a:ext cx="37202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B14E799-1FB6-3949-90BD-86AEDD415D43}"/>
              </a:ext>
            </a:extLst>
          </p:cNvPr>
          <p:cNvCxnSpPr>
            <a:cxnSpLocks/>
          </p:cNvCxnSpPr>
          <p:nvPr/>
        </p:nvCxnSpPr>
        <p:spPr>
          <a:xfrm flipV="1">
            <a:off x="2588934" y="2517272"/>
            <a:ext cx="0" cy="3171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C6CEB5-5884-5C4B-8C26-C4918C0E39E1}"/>
              </a:ext>
            </a:extLst>
          </p:cNvPr>
          <p:cNvSpPr txBox="1"/>
          <p:nvPr/>
        </p:nvSpPr>
        <p:spPr>
          <a:xfrm>
            <a:off x="5641407" y="5665511"/>
            <a:ext cx="720838" cy="276999"/>
          </a:xfrm>
          <a:prstGeom prst="rect">
            <a:avLst/>
          </a:prstGeom>
          <a:noFill/>
        </p:spPr>
        <p:txBody>
          <a:bodyPr wrap="none" rtlCol="0">
            <a:spAutoFit/>
          </a:bodyPr>
          <a:lstStyle/>
          <a:p>
            <a:r>
              <a:rPr lang="en-US" sz="1200" dirty="0"/>
              <a:t>Memory</a:t>
            </a:r>
          </a:p>
        </p:txBody>
      </p:sp>
      <p:sp>
        <p:nvSpPr>
          <p:cNvPr id="18" name="TextBox 17">
            <a:extLst>
              <a:ext uri="{FF2B5EF4-FFF2-40B4-BE49-F238E27FC236}">
                <a16:creationId xmlns:a16="http://schemas.microsoft.com/office/drawing/2014/main" id="{F641D569-8796-8340-AE6B-C9624C75FF6F}"/>
              </a:ext>
            </a:extLst>
          </p:cNvPr>
          <p:cNvSpPr txBox="1"/>
          <p:nvPr/>
        </p:nvSpPr>
        <p:spPr>
          <a:xfrm rot="16200000">
            <a:off x="2198642" y="2793749"/>
            <a:ext cx="569387" cy="276999"/>
          </a:xfrm>
          <a:prstGeom prst="rect">
            <a:avLst/>
          </a:prstGeom>
          <a:noFill/>
        </p:spPr>
        <p:txBody>
          <a:bodyPr wrap="none" rtlCol="0">
            <a:spAutoFit/>
          </a:bodyPr>
          <a:lstStyle/>
          <a:p>
            <a:r>
              <a:rPr lang="en-US" sz="1200" dirty="0"/>
              <a:t>Speed</a:t>
            </a:r>
          </a:p>
        </p:txBody>
      </p:sp>
      <p:sp>
        <p:nvSpPr>
          <p:cNvPr id="19" name="Oval 18">
            <a:extLst>
              <a:ext uri="{FF2B5EF4-FFF2-40B4-BE49-F238E27FC236}">
                <a16:creationId xmlns:a16="http://schemas.microsoft.com/office/drawing/2014/main" id="{D3901960-DA57-EF43-9329-2411A9C5B845}"/>
              </a:ext>
            </a:extLst>
          </p:cNvPr>
          <p:cNvSpPr/>
          <p:nvPr/>
        </p:nvSpPr>
        <p:spPr>
          <a:xfrm>
            <a:off x="5441300" y="3735913"/>
            <a:ext cx="873380" cy="25441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Kraken</a:t>
            </a:r>
          </a:p>
        </p:txBody>
      </p:sp>
      <p:sp>
        <p:nvSpPr>
          <p:cNvPr id="20" name="Oval 19">
            <a:extLst>
              <a:ext uri="{FF2B5EF4-FFF2-40B4-BE49-F238E27FC236}">
                <a16:creationId xmlns:a16="http://schemas.microsoft.com/office/drawing/2014/main" id="{7D766CC7-8219-B946-A856-A0FD421F2BC2}"/>
              </a:ext>
            </a:extLst>
          </p:cNvPr>
          <p:cNvSpPr/>
          <p:nvPr/>
        </p:nvSpPr>
        <p:spPr>
          <a:xfrm>
            <a:off x="4904813" y="3004323"/>
            <a:ext cx="736594" cy="276614"/>
          </a:xfrm>
          <a:prstGeom prst="ellips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Clark</a:t>
            </a:r>
          </a:p>
        </p:txBody>
      </p:sp>
      <p:sp>
        <p:nvSpPr>
          <p:cNvPr id="10" name="Oval 9">
            <a:extLst>
              <a:ext uri="{FF2B5EF4-FFF2-40B4-BE49-F238E27FC236}">
                <a16:creationId xmlns:a16="http://schemas.microsoft.com/office/drawing/2014/main" id="{CBB09068-91BB-D648-950C-8B8B8C81E127}"/>
              </a:ext>
            </a:extLst>
          </p:cNvPr>
          <p:cNvSpPr/>
          <p:nvPr/>
        </p:nvSpPr>
        <p:spPr>
          <a:xfrm>
            <a:off x="2821493" y="4573627"/>
            <a:ext cx="993426" cy="41171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Centrifuge</a:t>
            </a:r>
          </a:p>
        </p:txBody>
      </p:sp>
      <p:sp>
        <p:nvSpPr>
          <p:cNvPr id="11" name="Oval 10">
            <a:extLst>
              <a:ext uri="{FF2B5EF4-FFF2-40B4-BE49-F238E27FC236}">
                <a16:creationId xmlns:a16="http://schemas.microsoft.com/office/drawing/2014/main" id="{5DEA56C4-DF19-4D4E-BFAD-38E650AE76D2}"/>
              </a:ext>
            </a:extLst>
          </p:cNvPr>
          <p:cNvSpPr/>
          <p:nvPr/>
        </p:nvSpPr>
        <p:spPr>
          <a:xfrm>
            <a:off x="3814919" y="5143932"/>
            <a:ext cx="709825" cy="303757"/>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Kaiju</a:t>
            </a:r>
          </a:p>
        </p:txBody>
      </p:sp>
      <p:sp>
        <p:nvSpPr>
          <p:cNvPr id="4" name="Oval 3">
            <a:extLst>
              <a:ext uri="{FF2B5EF4-FFF2-40B4-BE49-F238E27FC236}">
                <a16:creationId xmlns:a16="http://schemas.microsoft.com/office/drawing/2014/main" id="{46CE98F5-E224-7744-A68C-5CB6D5D44CDC}"/>
              </a:ext>
            </a:extLst>
          </p:cNvPr>
          <p:cNvSpPr/>
          <p:nvPr/>
        </p:nvSpPr>
        <p:spPr>
          <a:xfrm>
            <a:off x="4285184" y="3599526"/>
            <a:ext cx="685800" cy="685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deSPI</a:t>
            </a:r>
            <a:endParaRPr lang="en-US" sz="1050" dirty="0"/>
          </a:p>
        </p:txBody>
      </p:sp>
      <p:sp>
        <p:nvSpPr>
          <p:cNvPr id="15" name="TextBox 14">
            <a:extLst>
              <a:ext uri="{FF2B5EF4-FFF2-40B4-BE49-F238E27FC236}">
                <a16:creationId xmlns:a16="http://schemas.microsoft.com/office/drawing/2014/main" id="{E8989B5B-EAA2-F848-BF20-681BDD8080F3}"/>
              </a:ext>
            </a:extLst>
          </p:cNvPr>
          <p:cNvSpPr txBox="1"/>
          <p:nvPr/>
        </p:nvSpPr>
        <p:spPr>
          <a:xfrm>
            <a:off x="829302" y="1554919"/>
            <a:ext cx="5143396" cy="523220"/>
          </a:xfrm>
          <a:prstGeom prst="rect">
            <a:avLst/>
          </a:prstGeom>
          <a:noFill/>
        </p:spPr>
        <p:txBody>
          <a:bodyPr wrap="none" rtlCol="0">
            <a:spAutoFit/>
          </a:bodyPr>
          <a:lstStyle/>
          <a:p>
            <a:r>
              <a:rPr lang="en-US" sz="2800" dirty="0"/>
              <a:t>Metagenomics Classification Tools</a:t>
            </a:r>
          </a:p>
        </p:txBody>
      </p:sp>
    </p:spTree>
    <p:extLst>
      <p:ext uri="{BB962C8B-B14F-4D97-AF65-F5344CB8AC3E}">
        <p14:creationId xmlns:p14="http://schemas.microsoft.com/office/powerpoint/2010/main" val="401150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E0F-9E47-174D-A62B-5258D448B53E}"/>
              </a:ext>
            </a:extLst>
          </p:cNvPr>
          <p:cNvSpPr>
            <a:spLocks noGrp="1"/>
          </p:cNvSpPr>
          <p:nvPr>
            <p:ph type="title"/>
          </p:nvPr>
        </p:nvSpPr>
        <p:spPr/>
        <p:txBody>
          <a:bodyPr/>
          <a:lstStyle/>
          <a:p>
            <a:r>
              <a:rPr lang="en-US" dirty="0"/>
              <a:t>Methods</a:t>
            </a:r>
          </a:p>
        </p:txBody>
      </p:sp>
      <p:pic>
        <p:nvPicPr>
          <p:cNvPr id="6" name="Picture 5">
            <a:extLst>
              <a:ext uri="{FF2B5EF4-FFF2-40B4-BE49-F238E27FC236}">
                <a16:creationId xmlns:a16="http://schemas.microsoft.com/office/drawing/2014/main" id="{02C9467D-85FA-E048-AA11-60F567769924}"/>
              </a:ext>
            </a:extLst>
          </p:cNvPr>
          <p:cNvPicPr>
            <a:picLocks noChangeAspect="1"/>
          </p:cNvPicPr>
          <p:nvPr/>
        </p:nvPicPr>
        <p:blipFill>
          <a:blip r:embed="rId3"/>
          <a:stretch>
            <a:fillRect/>
          </a:stretch>
        </p:blipFill>
        <p:spPr>
          <a:xfrm>
            <a:off x="3959727" y="4022020"/>
            <a:ext cx="3379099" cy="2639534"/>
          </a:xfrm>
          <a:prstGeom prst="rect">
            <a:avLst/>
          </a:prstGeom>
        </p:spPr>
      </p:pic>
      <p:pic>
        <p:nvPicPr>
          <p:cNvPr id="7" name="Picture 6">
            <a:extLst>
              <a:ext uri="{FF2B5EF4-FFF2-40B4-BE49-F238E27FC236}">
                <a16:creationId xmlns:a16="http://schemas.microsoft.com/office/drawing/2014/main" id="{B9D6EE9D-A28A-B84F-BFBF-156F27BD28CD}"/>
              </a:ext>
            </a:extLst>
          </p:cNvPr>
          <p:cNvPicPr>
            <a:picLocks noChangeAspect="1"/>
          </p:cNvPicPr>
          <p:nvPr/>
        </p:nvPicPr>
        <p:blipFill>
          <a:blip r:embed="rId4"/>
          <a:stretch>
            <a:fillRect/>
          </a:stretch>
        </p:blipFill>
        <p:spPr>
          <a:xfrm>
            <a:off x="3839620" y="1416488"/>
            <a:ext cx="3472312" cy="2376933"/>
          </a:xfrm>
          <a:prstGeom prst="rect">
            <a:avLst/>
          </a:prstGeom>
        </p:spPr>
      </p:pic>
      <p:cxnSp>
        <p:nvCxnSpPr>
          <p:cNvPr id="9" name="Straight Connector 8">
            <a:extLst>
              <a:ext uri="{FF2B5EF4-FFF2-40B4-BE49-F238E27FC236}">
                <a16:creationId xmlns:a16="http://schemas.microsoft.com/office/drawing/2014/main" id="{FD371197-DF80-F440-A3D0-88D2D96462AC}"/>
              </a:ext>
            </a:extLst>
          </p:cNvPr>
          <p:cNvCxnSpPr>
            <a:cxnSpLocks/>
          </p:cNvCxnSpPr>
          <p:nvPr/>
        </p:nvCxnSpPr>
        <p:spPr>
          <a:xfrm>
            <a:off x="1331259" y="3913095"/>
            <a:ext cx="64142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D13508-5D96-B649-B15B-03A869497D83}"/>
              </a:ext>
            </a:extLst>
          </p:cNvPr>
          <p:cNvSpPr txBox="1"/>
          <p:nvPr/>
        </p:nvSpPr>
        <p:spPr>
          <a:xfrm>
            <a:off x="1588675" y="1471954"/>
            <a:ext cx="1734671" cy="461665"/>
          </a:xfrm>
          <a:prstGeom prst="rect">
            <a:avLst/>
          </a:prstGeom>
          <a:noFill/>
        </p:spPr>
        <p:txBody>
          <a:bodyPr wrap="square" rtlCol="0">
            <a:spAutoFit/>
          </a:bodyPr>
          <a:lstStyle/>
          <a:p>
            <a:r>
              <a:rPr lang="en-US" sz="2400" dirty="0"/>
              <a:t>1. Indexing</a:t>
            </a:r>
          </a:p>
        </p:txBody>
      </p:sp>
      <p:sp>
        <p:nvSpPr>
          <p:cNvPr id="13" name="TextBox 12">
            <a:extLst>
              <a:ext uri="{FF2B5EF4-FFF2-40B4-BE49-F238E27FC236}">
                <a16:creationId xmlns:a16="http://schemas.microsoft.com/office/drawing/2014/main" id="{90DCAA90-4BD9-DC49-AB0A-79E4F4449B82}"/>
              </a:ext>
            </a:extLst>
          </p:cNvPr>
          <p:cNvSpPr txBox="1"/>
          <p:nvPr/>
        </p:nvSpPr>
        <p:spPr>
          <a:xfrm>
            <a:off x="1566264" y="4017928"/>
            <a:ext cx="1983760" cy="461665"/>
          </a:xfrm>
          <a:prstGeom prst="rect">
            <a:avLst/>
          </a:prstGeom>
          <a:noFill/>
        </p:spPr>
        <p:txBody>
          <a:bodyPr wrap="square" rtlCol="0">
            <a:spAutoFit/>
          </a:bodyPr>
          <a:lstStyle/>
          <a:p>
            <a:r>
              <a:rPr lang="en-US" sz="2400" dirty="0"/>
              <a:t>2. Classifying</a:t>
            </a:r>
          </a:p>
        </p:txBody>
      </p:sp>
    </p:spTree>
    <p:extLst>
      <p:ext uri="{BB962C8B-B14F-4D97-AF65-F5344CB8AC3E}">
        <p14:creationId xmlns:p14="http://schemas.microsoft.com/office/powerpoint/2010/main" val="329270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4194-F175-EC40-95E4-679221098E9A}"/>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487C6094-6D92-4647-A30C-64E0B44D467B}"/>
              </a:ext>
            </a:extLst>
          </p:cNvPr>
          <p:cNvPicPr>
            <a:picLocks noChangeAspect="1"/>
          </p:cNvPicPr>
          <p:nvPr/>
        </p:nvPicPr>
        <p:blipFill>
          <a:blip r:embed="rId3"/>
          <a:stretch>
            <a:fillRect/>
          </a:stretch>
        </p:blipFill>
        <p:spPr>
          <a:xfrm>
            <a:off x="929275" y="1653767"/>
            <a:ext cx="7058025" cy="1838325"/>
          </a:xfrm>
          <a:prstGeom prst="rect">
            <a:avLst/>
          </a:prstGeom>
        </p:spPr>
      </p:pic>
      <p:sp>
        <p:nvSpPr>
          <p:cNvPr id="3" name="TextBox 2">
            <a:extLst>
              <a:ext uri="{FF2B5EF4-FFF2-40B4-BE49-F238E27FC236}">
                <a16:creationId xmlns:a16="http://schemas.microsoft.com/office/drawing/2014/main" id="{E6B2B393-4200-5D4D-9466-66037853C27B}"/>
              </a:ext>
            </a:extLst>
          </p:cNvPr>
          <p:cNvSpPr txBox="1"/>
          <p:nvPr/>
        </p:nvSpPr>
        <p:spPr>
          <a:xfrm>
            <a:off x="822459" y="1264745"/>
            <a:ext cx="3076035" cy="400110"/>
          </a:xfrm>
          <a:prstGeom prst="rect">
            <a:avLst/>
          </a:prstGeom>
          <a:noFill/>
        </p:spPr>
        <p:txBody>
          <a:bodyPr wrap="none" rtlCol="0">
            <a:spAutoFit/>
          </a:bodyPr>
          <a:lstStyle/>
          <a:p>
            <a:r>
              <a:rPr lang="en-US" sz="2000" dirty="0"/>
              <a:t>Result on simulated dataset</a:t>
            </a:r>
          </a:p>
        </p:txBody>
      </p:sp>
      <p:sp>
        <p:nvSpPr>
          <p:cNvPr id="7" name="TextBox 6">
            <a:extLst>
              <a:ext uri="{FF2B5EF4-FFF2-40B4-BE49-F238E27FC236}">
                <a16:creationId xmlns:a16="http://schemas.microsoft.com/office/drawing/2014/main" id="{8F36B2A3-1404-CF4C-A171-EE7608070770}"/>
              </a:ext>
            </a:extLst>
          </p:cNvPr>
          <p:cNvSpPr txBox="1"/>
          <p:nvPr/>
        </p:nvSpPr>
        <p:spPr>
          <a:xfrm>
            <a:off x="1266094" y="3713537"/>
            <a:ext cx="7178659" cy="1300677"/>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sz="1600" dirty="0"/>
              <a:t>References :  </a:t>
            </a:r>
            <a:r>
              <a:rPr lang="en-GB" sz="1600" dirty="0"/>
              <a:t>12,274 complete </a:t>
            </a:r>
            <a:r>
              <a:rPr lang="en-GB" sz="1600" dirty="0" err="1"/>
              <a:t>RefSeq</a:t>
            </a:r>
            <a:r>
              <a:rPr lang="en-GB" sz="1600" dirty="0"/>
              <a:t> genomes, including 5,975 bacterial, 219 archaea and 6,080 viral genomes (~12GB). </a:t>
            </a:r>
            <a:endParaRPr lang="en-US" sz="1600" dirty="0"/>
          </a:p>
          <a:p>
            <a:pPr marL="214313" indent="-214313">
              <a:lnSpc>
                <a:spcPct val="125000"/>
              </a:lnSpc>
              <a:buFont typeface="Arial" panose="020B0604020202020204" pitchFamily="34" charset="0"/>
              <a:buChar char="•"/>
            </a:pPr>
            <a:r>
              <a:rPr lang="en-US" sz="1600" dirty="0"/>
              <a:t>Dataset        :   20 million simulated reads, 3% error rate.</a:t>
            </a:r>
          </a:p>
          <a:p>
            <a:pPr marL="214313" indent="-214313">
              <a:lnSpc>
                <a:spcPct val="125000"/>
              </a:lnSpc>
              <a:buFont typeface="Arial" panose="020B0604020202020204" pitchFamily="34" charset="0"/>
              <a:buChar char="•"/>
            </a:pPr>
            <a:r>
              <a:rPr lang="en-US" sz="1600" dirty="0"/>
              <a:t>Platform      :   1 Terabytes machine with </a:t>
            </a:r>
            <a:r>
              <a:rPr lang="en-GB" sz="1400" dirty="0"/>
              <a:t>8 </a:t>
            </a:r>
            <a:r>
              <a:rPr lang="en-GB" sz="1600" dirty="0"/>
              <a:t>Intel Xeon E7-4820 CPUs</a:t>
            </a:r>
            <a:r>
              <a:rPr lang="en-US" sz="1600" dirty="0"/>
              <a:t>.</a:t>
            </a:r>
          </a:p>
        </p:txBody>
      </p:sp>
    </p:spTree>
    <p:extLst>
      <p:ext uri="{BB962C8B-B14F-4D97-AF65-F5344CB8AC3E}">
        <p14:creationId xmlns:p14="http://schemas.microsoft.com/office/powerpoint/2010/main" val="53219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409F-F41D-9044-A5EA-DD009C3FB4DF}"/>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D0B1BE4E-1768-854E-8819-621474AC5814}"/>
              </a:ext>
            </a:extLst>
          </p:cNvPr>
          <p:cNvPicPr>
            <a:picLocks noChangeAspect="1"/>
          </p:cNvPicPr>
          <p:nvPr/>
        </p:nvPicPr>
        <p:blipFill>
          <a:blip r:embed="rId3"/>
          <a:stretch>
            <a:fillRect/>
          </a:stretch>
        </p:blipFill>
        <p:spPr>
          <a:xfrm>
            <a:off x="913415" y="1716086"/>
            <a:ext cx="7227845" cy="1942592"/>
          </a:xfrm>
          <a:prstGeom prst="rect">
            <a:avLst/>
          </a:prstGeom>
        </p:spPr>
      </p:pic>
      <p:sp>
        <p:nvSpPr>
          <p:cNvPr id="5" name="TextBox 4">
            <a:extLst>
              <a:ext uri="{FF2B5EF4-FFF2-40B4-BE49-F238E27FC236}">
                <a16:creationId xmlns:a16="http://schemas.microsoft.com/office/drawing/2014/main" id="{9D63ED51-32B9-EF43-995B-1EBFEF146A09}"/>
              </a:ext>
            </a:extLst>
          </p:cNvPr>
          <p:cNvSpPr txBox="1"/>
          <p:nvPr/>
        </p:nvSpPr>
        <p:spPr>
          <a:xfrm>
            <a:off x="888408" y="3714779"/>
            <a:ext cx="7178659" cy="1608454"/>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sz="1600" dirty="0"/>
              <a:t>References : </a:t>
            </a:r>
            <a:r>
              <a:rPr lang="en-GB" sz="1600" dirty="0"/>
              <a:t>12,274 complete </a:t>
            </a:r>
            <a:r>
              <a:rPr lang="en-GB" sz="1600" dirty="0" err="1"/>
              <a:t>RefSeq</a:t>
            </a:r>
            <a:r>
              <a:rPr lang="en-GB" sz="1600" dirty="0"/>
              <a:t> genomes, including 5,975 bacterial, 219 archaea and 6,080 viral genomes. </a:t>
            </a:r>
            <a:endParaRPr lang="en-US" sz="1600" dirty="0"/>
          </a:p>
          <a:p>
            <a:pPr marL="214313" indent="-214313">
              <a:lnSpc>
                <a:spcPct val="125000"/>
              </a:lnSpc>
              <a:buFont typeface="Arial" panose="020B0604020202020204" pitchFamily="34" charset="0"/>
              <a:buChar char="•"/>
            </a:pPr>
            <a:r>
              <a:rPr lang="en-US" sz="1600" dirty="0"/>
              <a:t>Datasets     : </a:t>
            </a:r>
            <a:r>
              <a:rPr lang="en-GB" sz="1600" dirty="0"/>
              <a:t>10 </a:t>
            </a:r>
            <a:r>
              <a:rPr lang="en-GB" sz="1600" dirty="0" err="1"/>
              <a:t>HiSeq</a:t>
            </a:r>
            <a:r>
              <a:rPr lang="en-GB" sz="1600" dirty="0"/>
              <a:t> single-end datasets (28,475,681 reads in total), and 25 </a:t>
            </a:r>
            <a:r>
              <a:rPr lang="en-GB" sz="1600" dirty="0" err="1"/>
              <a:t>MiSeq</a:t>
            </a:r>
            <a:r>
              <a:rPr lang="en-GB" sz="1600" dirty="0"/>
              <a:t> single-end datasets (14,574,224 reads in total).</a:t>
            </a:r>
            <a:endParaRPr lang="en-US" sz="1600" dirty="0"/>
          </a:p>
          <a:p>
            <a:pPr marL="214313" indent="-214313">
              <a:lnSpc>
                <a:spcPct val="125000"/>
              </a:lnSpc>
              <a:buFont typeface="Arial" panose="020B0604020202020204" pitchFamily="34" charset="0"/>
              <a:buChar char="•"/>
            </a:pPr>
            <a:r>
              <a:rPr lang="en-US" sz="1600" dirty="0"/>
              <a:t>Platform     : 1 Terabytes machine with </a:t>
            </a:r>
            <a:r>
              <a:rPr lang="en-GB" sz="1600" dirty="0"/>
              <a:t>8 Intel Xeon E7-4820 CPUs</a:t>
            </a:r>
            <a:r>
              <a:rPr lang="en-US" sz="1600" dirty="0"/>
              <a:t>.</a:t>
            </a:r>
          </a:p>
        </p:txBody>
      </p:sp>
      <p:sp>
        <p:nvSpPr>
          <p:cNvPr id="6" name="TextBox 5">
            <a:extLst>
              <a:ext uri="{FF2B5EF4-FFF2-40B4-BE49-F238E27FC236}">
                <a16:creationId xmlns:a16="http://schemas.microsoft.com/office/drawing/2014/main" id="{5051D9CC-7AC2-6747-9BDC-2BDA9AF7036B}"/>
              </a:ext>
            </a:extLst>
          </p:cNvPr>
          <p:cNvSpPr txBox="1"/>
          <p:nvPr/>
        </p:nvSpPr>
        <p:spPr>
          <a:xfrm>
            <a:off x="822459" y="1264745"/>
            <a:ext cx="4176849" cy="400110"/>
          </a:xfrm>
          <a:prstGeom prst="rect">
            <a:avLst/>
          </a:prstGeom>
          <a:noFill/>
        </p:spPr>
        <p:txBody>
          <a:bodyPr wrap="none" rtlCol="0">
            <a:spAutoFit/>
          </a:bodyPr>
          <a:lstStyle/>
          <a:p>
            <a:r>
              <a:rPr lang="en-US" sz="2000" dirty="0"/>
              <a:t>Results on real datasets for individuals</a:t>
            </a:r>
          </a:p>
        </p:txBody>
      </p:sp>
    </p:spTree>
    <p:extLst>
      <p:ext uri="{BB962C8B-B14F-4D97-AF65-F5344CB8AC3E}">
        <p14:creationId xmlns:p14="http://schemas.microsoft.com/office/powerpoint/2010/main" val="404419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884B-3075-BF40-85C1-E827E824F9D6}"/>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FA5A2D14-B371-B240-94CB-97859149D5DF}"/>
              </a:ext>
            </a:extLst>
          </p:cNvPr>
          <p:cNvPicPr>
            <a:picLocks noChangeAspect="1"/>
          </p:cNvPicPr>
          <p:nvPr/>
        </p:nvPicPr>
        <p:blipFill>
          <a:blip r:embed="rId3"/>
          <a:stretch>
            <a:fillRect/>
          </a:stretch>
        </p:blipFill>
        <p:spPr>
          <a:xfrm>
            <a:off x="719856" y="1834110"/>
            <a:ext cx="7305208" cy="1974853"/>
          </a:xfrm>
          <a:prstGeom prst="rect">
            <a:avLst/>
          </a:prstGeom>
        </p:spPr>
      </p:pic>
      <p:sp>
        <p:nvSpPr>
          <p:cNvPr id="5" name="TextBox 4">
            <a:extLst>
              <a:ext uri="{FF2B5EF4-FFF2-40B4-BE49-F238E27FC236}">
                <a16:creationId xmlns:a16="http://schemas.microsoft.com/office/drawing/2014/main" id="{4137F73F-2CEE-924E-A222-BADE00E7DC58}"/>
              </a:ext>
            </a:extLst>
          </p:cNvPr>
          <p:cNvSpPr txBox="1"/>
          <p:nvPr/>
        </p:nvSpPr>
        <p:spPr>
          <a:xfrm>
            <a:off x="846903" y="3930139"/>
            <a:ext cx="7750446" cy="1644040"/>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sz="1600" dirty="0"/>
              <a:t>References : </a:t>
            </a:r>
            <a:r>
              <a:rPr lang="en-GB" sz="1600" dirty="0"/>
              <a:t>12,274 complete </a:t>
            </a:r>
            <a:r>
              <a:rPr lang="en-GB" sz="1600" dirty="0" err="1"/>
              <a:t>RefSeq</a:t>
            </a:r>
            <a:r>
              <a:rPr lang="en-GB" sz="1600" dirty="0"/>
              <a:t> genomes, including 5,975 bacterial, 219 archaea and 6,080 viral genomes. </a:t>
            </a:r>
            <a:endParaRPr lang="en-US" sz="1600" dirty="0"/>
          </a:p>
          <a:p>
            <a:pPr marL="214313" indent="-214313">
              <a:lnSpc>
                <a:spcPct val="125000"/>
              </a:lnSpc>
              <a:buFont typeface="Arial" panose="020B0604020202020204" pitchFamily="34" charset="0"/>
              <a:buChar char="•"/>
            </a:pPr>
            <a:r>
              <a:rPr lang="en-US" sz="1600" dirty="0"/>
              <a:t>Datasets     :  </a:t>
            </a:r>
            <a:r>
              <a:rPr lang="en-GB" sz="1600" dirty="0"/>
              <a:t>222 </a:t>
            </a:r>
            <a:r>
              <a:rPr lang="en-GB" sz="1600" dirty="0" err="1"/>
              <a:t>HiSeq</a:t>
            </a:r>
            <a:r>
              <a:rPr lang="en-GB" sz="1600" dirty="0"/>
              <a:t> paired-end datasets (224,516,062 read pairs in total)</a:t>
            </a:r>
            <a:r>
              <a:rPr lang="en-US" sz="1600" dirty="0"/>
              <a:t>, </a:t>
            </a:r>
            <a:r>
              <a:rPr lang="en-GB" sz="1600" dirty="0"/>
              <a:t>297 </a:t>
            </a:r>
            <a:r>
              <a:rPr lang="en-GB" sz="1600" dirty="0" err="1"/>
              <a:t>MiSeq</a:t>
            </a:r>
            <a:r>
              <a:rPr lang="en-GB" sz="1600" dirty="0"/>
              <a:t> paired-end datasets (327,824,527 read pairs in total). </a:t>
            </a:r>
            <a:endParaRPr lang="en-US" sz="1600" dirty="0"/>
          </a:p>
          <a:p>
            <a:pPr marL="214313" indent="-214313">
              <a:lnSpc>
                <a:spcPct val="125000"/>
              </a:lnSpc>
              <a:buFont typeface="Arial" panose="020B0604020202020204" pitchFamily="34" charset="0"/>
              <a:buChar char="•"/>
            </a:pPr>
            <a:r>
              <a:rPr lang="en-US" sz="1600" dirty="0"/>
              <a:t>Platform     :  1 Terabytes machine with </a:t>
            </a:r>
            <a:r>
              <a:rPr lang="en-GB" sz="1600" dirty="0"/>
              <a:t>8 </a:t>
            </a:r>
            <a:r>
              <a:rPr lang="en-GB" dirty="0"/>
              <a:t>Intel Xeon E7-4820 CPUs</a:t>
            </a:r>
            <a:r>
              <a:rPr lang="en-US" sz="1600" dirty="0"/>
              <a:t>.</a:t>
            </a:r>
          </a:p>
        </p:txBody>
      </p:sp>
      <p:sp>
        <p:nvSpPr>
          <p:cNvPr id="6" name="TextBox 5">
            <a:extLst>
              <a:ext uri="{FF2B5EF4-FFF2-40B4-BE49-F238E27FC236}">
                <a16:creationId xmlns:a16="http://schemas.microsoft.com/office/drawing/2014/main" id="{C4DA8068-536A-0344-8368-6F9EB38C4115}"/>
              </a:ext>
            </a:extLst>
          </p:cNvPr>
          <p:cNvSpPr txBox="1"/>
          <p:nvPr/>
        </p:nvSpPr>
        <p:spPr>
          <a:xfrm>
            <a:off x="822459" y="1264745"/>
            <a:ext cx="4176849" cy="400110"/>
          </a:xfrm>
          <a:prstGeom prst="rect">
            <a:avLst/>
          </a:prstGeom>
          <a:noFill/>
        </p:spPr>
        <p:txBody>
          <a:bodyPr wrap="none" rtlCol="0">
            <a:spAutoFit/>
          </a:bodyPr>
          <a:lstStyle/>
          <a:p>
            <a:r>
              <a:rPr lang="en-US" sz="2000" dirty="0"/>
              <a:t>Results on real datasets for individuals</a:t>
            </a:r>
          </a:p>
        </p:txBody>
      </p:sp>
    </p:spTree>
    <p:extLst>
      <p:ext uri="{BB962C8B-B14F-4D97-AF65-F5344CB8AC3E}">
        <p14:creationId xmlns:p14="http://schemas.microsoft.com/office/powerpoint/2010/main" val="18427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C2D0-6CE2-F84D-A960-9D6ADE822DC8}"/>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50B9C042-F21B-524C-8F98-8C9801FDEE82}"/>
              </a:ext>
            </a:extLst>
          </p:cNvPr>
          <p:cNvPicPr>
            <a:picLocks noChangeAspect="1"/>
          </p:cNvPicPr>
          <p:nvPr/>
        </p:nvPicPr>
        <p:blipFill>
          <a:blip r:embed="rId3"/>
          <a:stretch>
            <a:fillRect/>
          </a:stretch>
        </p:blipFill>
        <p:spPr>
          <a:xfrm>
            <a:off x="1527674" y="1610479"/>
            <a:ext cx="5501279" cy="2470482"/>
          </a:xfrm>
          <a:prstGeom prst="rect">
            <a:avLst/>
          </a:prstGeom>
        </p:spPr>
      </p:pic>
      <p:sp>
        <p:nvSpPr>
          <p:cNvPr id="6" name="TextBox 5">
            <a:extLst>
              <a:ext uri="{FF2B5EF4-FFF2-40B4-BE49-F238E27FC236}">
                <a16:creationId xmlns:a16="http://schemas.microsoft.com/office/drawing/2014/main" id="{13BD25EB-D3C0-EF40-8EB5-0D1F6980E596}"/>
              </a:ext>
            </a:extLst>
          </p:cNvPr>
          <p:cNvSpPr txBox="1"/>
          <p:nvPr/>
        </p:nvSpPr>
        <p:spPr>
          <a:xfrm>
            <a:off x="822459" y="1264745"/>
            <a:ext cx="4234942" cy="400110"/>
          </a:xfrm>
          <a:prstGeom prst="rect">
            <a:avLst/>
          </a:prstGeom>
          <a:noFill/>
        </p:spPr>
        <p:txBody>
          <a:bodyPr wrap="none" rtlCol="0">
            <a:spAutoFit/>
          </a:bodyPr>
          <a:lstStyle/>
          <a:p>
            <a:r>
              <a:rPr lang="en-US" sz="2000" dirty="0"/>
              <a:t>Results on real metagenomics datasets</a:t>
            </a:r>
          </a:p>
        </p:txBody>
      </p:sp>
      <p:sp>
        <p:nvSpPr>
          <p:cNvPr id="7" name="TextBox 6">
            <a:extLst>
              <a:ext uri="{FF2B5EF4-FFF2-40B4-BE49-F238E27FC236}">
                <a16:creationId xmlns:a16="http://schemas.microsoft.com/office/drawing/2014/main" id="{7353C46E-6509-2246-80AD-BB277DAAF992}"/>
              </a:ext>
            </a:extLst>
          </p:cNvPr>
          <p:cNvSpPr txBox="1"/>
          <p:nvPr/>
        </p:nvSpPr>
        <p:spPr>
          <a:xfrm>
            <a:off x="903547" y="4501312"/>
            <a:ext cx="7750446" cy="992901"/>
          </a:xfrm>
          <a:prstGeom prst="rect">
            <a:avLst/>
          </a:prstGeom>
          <a:noFill/>
        </p:spPr>
        <p:txBody>
          <a:bodyPr wrap="square" rtlCol="0">
            <a:spAutoFit/>
          </a:bodyPr>
          <a:lstStyle/>
          <a:p>
            <a:pPr marL="214313" indent="-214313">
              <a:lnSpc>
                <a:spcPct val="125000"/>
              </a:lnSpc>
              <a:buFont typeface="Arial" panose="020B0604020202020204" pitchFamily="34" charset="0"/>
              <a:buChar char="•"/>
            </a:pPr>
            <a:r>
              <a:rPr lang="en-US" sz="1600" dirty="0"/>
              <a:t>References : </a:t>
            </a:r>
            <a:r>
              <a:rPr lang="en-GB" sz="1600" dirty="0"/>
              <a:t>6,194 complete </a:t>
            </a:r>
            <a:r>
              <a:rPr lang="en-GB" sz="1600" dirty="0" err="1"/>
              <a:t>RefSeq</a:t>
            </a:r>
            <a:r>
              <a:rPr lang="en-GB" sz="1600" dirty="0"/>
              <a:t> genomes, including 5,975 bacterial, 219 archaea. </a:t>
            </a:r>
            <a:endParaRPr lang="en-US" sz="1600" dirty="0"/>
          </a:p>
          <a:p>
            <a:pPr marL="214313" indent="-214313">
              <a:lnSpc>
                <a:spcPct val="125000"/>
              </a:lnSpc>
              <a:buFont typeface="Arial" panose="020B0604020202020204" pitchFamily="34" charset="0"/>
              <a:buChar char="•"/>
            </a:pPr>
            <a:r>
              <a:rPr lang="en-US" sz="1600" dirty="0"/>
              <a:t>Datasets     : 11 real human gut metagenomics datasets.</a:t>
            </a:r>
          </a:p>
          <a:p>
            <a:pPr marL="214313" indent="-214313">
              <a:lnSpc>
                <a:spcPct val="125000"/>
              </a:lnSpc>
              <a:buFont typeface="Arial" panose="020B0604020202020204" pitchFamily="34" charset="0"/>
              <a:buChar char="•"/>
            </a:pPr>
            <a:r>
              <a:rPr lang="en-US" sz="1600" dirty="0"/>
              <a:t>Platform     : </a:t>
            </a:r>
            <a:r>
              <a:rPr lang="en-GB" sz="1600" dirty="0"/>
              <a:t>767.8 GB machine with 56 Intel Xeon E5-2690 CPUs. </a:t>
            </a:r>
          </a:p>
        </p:txBody>
      </p:sp>
    </p:spTree>
    <p:extLst>
      <p:ext uri="{BB962C8B-B14F-4D97-AF65-F5344CB8AC3E}">
        <p14:creationId xmlns:p14="http://schemas.microsoft.com/office/powerpoint/2010/main" val="6749523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1640</TotalTime>
  <Words>1676</Words>
  <Application>Microsoft Macintosh PowerPoint</Application>
  <PresentationFormat>On-screen Show (4:3)</PresentationFormat>
  <Paragraphs>133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等线</vt:lpstr>
      <vt:lpstr>Arial</vt:lpstr>
      <vt:lpstr>Calibri</vt:lpstr>
      <vt:lpstr>Calibri Light</vt:lpstr>
      <vt:lpstr>Office Theme</vt:lpstr>
      <vt:lpstr>deSPI: efficient classification of metagenomic reads with lightweight de Bruijn graph-based reference indexing</vt:lpstr>
      <vt:lpstr>Background </vt:lpstr>
      <vt:lpstr>Related Work</vt:lpstr>
      <vt:lpstr>Related Work</vt:lpstr>
      <vt:lpstr>Methods</vt:lpstr>
      <vt:lpstr>Results</vt:lpstr>
      <vt:lpstr>Results</vt:lpstr>
      <vt:lpstr>Results</vt:lpstr>
      <vt:lpstr>Results</vt:lpstr>
      <vt:lpstr>Takeaways</vt:lpstr>
      <vt:lpstr>Acknowledgment</vt:lpstr>
      <vt:lpstr>Methods</vt:lpstr>
      <vt:lpstr>Methods</vt:lpstr>
      <vt:lpstr>Background</vt:lpstr>
      <vt:lpstr>Related Work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deSPI: </dc:title>
  <dc:creator>Microsoft Office User</dc:creator>
  <cp:lastModifiedBy>Microsoft Office User</cp:lastModifiedBy>
  <cp:revision>446</cp:revision>
  <dcterms:created xsi:type="dcterms:W3CDTF">2018-11-28T14:22:33Z</dcterms:created>
  <dcterms:modified xsi:type="dcterms:W3CDTF">2018-12-05T12:30:44Z</dcterms:modified>
</cp:coreProperties>
</file>